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5"/>
  </p:notesMasterIdLst>
  <p:sldIdLst>
    <p:sldId id="257" r:id="rId2"/>
    <p:sldId id="259" r:id="rId3"/>
    <p:sldId id="295" r:id="rId4"/>
    <p:sldId id="258" r:id="rId5"/>
    <p:sldId id="296" r:id="rId6"/>
    <p:sldId id="311" r:id="rId7"/>
    <p:sldId id="297" r:id="rId8"/>
    <p:sldId id="299" r:id="rId9"/>
    <p:sldId id="300" r:id="rId10"/>
    <p:sldId id="301" r:id="rId11"/>
    <p:sldId id="302" r:id="rId12"/>
    <p:sldId id="305" r:id="rId13"/>
    <p:sldId id="298" r:id="rId14"/>
    <p:sldId id="309" r:id="rId15"/>
    <p:sldId id="425" r:id="rId16"/>
    <p:sldId id="519" r:id="rId17"/>
    <p:sldId id="520" r:id="rId18"/>
    <p:sldId id="521" r:id="rId19"/>
    <p:sldId id="434" r:id="rId20"/>
    <p:sldId id="718" r:id="rId21"/>
    <p:sldId id="719" r:id="rId22"/>
    <p:sldId id="720" r:id="rId23"/>
    <p:sldId id="721" r:id="rId24"/>
    <p:sldId id="722" r:id="rId25"/>
    <p:sldId id="723" r:id="rId26"/>
    <p:sldId id="724" r:id="rId27"/>
    <p:sldId id="725" r:id="rId28"/>
    <p:sldId id="726" r:id="rId29"/>
    <p:sldId id="727" r:id="rId30"/>
    <p:sldId id="728" r:id="rId31"/>
    <p:sldId id="729" r:id="rId32"/>
    <p:sldId id="730" r:id="rId33"/>
    <p:sldId id="731" r:id="rId34"/>
    <p:sldId id="732" r:id="rId35"/>
    <p:sldId id="733" r:id="rId36"/>
    <p:sldId id="734" r:id="rId37"/>
    <p:sldId id="735" r:id="rId38"/>
    <p:sldId id="736" r:id="rId39"/>
    <p:sldId id="737" r:id="rId40"/>
    <p:sldId id="738" r:id="rId41"/>
    <p:sldId id="433" r:id="rId42"/>
    <p:sldId id="685" r:id="rId43"/>
    <p:sldId id="686" r:id="rId44"/>
    <p:sldId id="687" r:id="rId45"/>
    <p:sldId id="688" r:id="rId46"/>
    <p:sldId id="689" r:id="rId47"/>
    <p:sldId id="690" r:id="rId48"/>
    <p:sldId id="691" r:id="rId49"/>
    <p:sldId id="692" r:id="rId50"/>
    <p:sldId id="693" r:id="rId51"/>
    <p:sldId id="694" r:id="rId52"/>
    <p:sldId id="695" r:id="rId53"/>
    <p:sldId id="696" r:id="rId54"/>
    <p:sldId id="697" r:id="rId55"/>
    <p:sldId id="698" r:id="rId56"/>
    <p:sldId id="699" r:id="rId57"/>
    <p:sldId id="700" r:id="rId58"/>
    <p:sldId id="701" r:id="rId59"/>
    <p:sldId id="702" r:id="rId60"/>
    <p:sldId id="703" r:id="rId61"/>
    <p:sldId id="704" r:id="rId62"/>
    <p:sldId id="705" r:id="rId63"/>
    <p:sldId id="706" r:id="rId64"/>
    <p:sldId id="707" r:id="rId65"/>
    <p:sldId id="708" r:id="rId66"/>
    <p:sldId id="709" r:id="rId67"/>
    <p:sldId id="710" r:id="rId68"/>
    <p:sldId id="711" r:id="rId69"/>
    <p:sldId id="712" r:id="rId70"/>
    <p:sldId id="713" r:id="rId71"/>
    <p:sldId id="714" r:id="rId72"/>
    <p:sldId id="715" r:id="rId73"/>
    <p:sldId id="716" r:id="rId74"/>
    <p:sldId id="717" r:id="rId75"/>
    <p:sldId id="267" r:id="rId76"/>
    <p:sldId id="552" r:id="rId77"/>
    <p:sldId id="553" r:id="rId78"/>
    <p:sldId id="554" r:id="rId79"/>
    <p:sldId id="555" r:id="rId80"/>
    <p:sldId id="556" r:id="rId81"/>
    <p:sldId id="557" r:id="rId82"/>
    <p:sldId id="558" r:id="rId83"/>
    <p:sldId id="559" r:id="rId84"/>
    <p:sldId id="560" r:id="rId85"/>
    <p:sldId id="561" r:id="rId86"/>
    <p:sldId id="562" r:id="rId87"/>
    <p:sldId id="563" r:id="rId88"/>
    <p:sldId id="564" r:id="rId89"/>
    <p:sldId id="565" r:id="rId90"/>
    <p:sldId id="566" r:id="rId91"/>
    <p:sldId id="567" r:id="rId92"/>
    <p:sldId id="568" r:id="rId93"/>
    <p:sldId id="569" r:id="rId94"/>
    <p:sldId id="570" r:id="rId95"/>
    <p:sldId id="571" r:id="rId96"/>
    <p:sldId id="572" r:id="rId97"/>
    <p:sldId id="573" r:id="rId98"/>
    <p:sldId id="574" r:id="rId99"/>
    <p:sldId id="575" r:id="rId100"/>
    <p:sldId id="576" r:id="rId101"/>
    <p:sldId id="577" r:id="rId102"/>
    <p:sldId id="578" r:id="rId103"/>
    <p:sldId id="579" r:id="rId104"/>
    <p:sldId id="580" r:id="rId105"/>
    <p:sldId id="581" r:id="rId106"/>
    <p:sldId id="582" r:id="rId107"/>
    <p:sldId id="583" r:id="rId108"/>
    <p:sldId id="584" r:id="rId109"/>
    <p:sldId id="585" r:id="rId110"/>
    <p:sldId id="586" r:id="rId111"/>
    <p:sldId id="587" r:id="rId112"/>
    <p:sldId id="588" r:id="rId113"/>
    <p:sldId id="589" r:id="rId114"/>
    <p:sldId id="590" r:id="rId115"/>
    <p:sldId id="591" r:id="rId116"/>
    <p:sldId id="592" r:id="rId117"/>
    <p:sldId id="593" r:id="rId118"/>
    <p:sldId id="594" r:id="rId119"/>
    <p:sldId id="595" r:id="rId120"/>
    <p:sldId id="596" r:id="rId121"/>
    <p:sldId id="597" r:id="rId122"/>
    <p:sldId id="598" r:id="rId123"/>
    <p:sldId id="599" r:id="rId124"/>
    <p:sldId id="600" r:id="rId125"/>
    <p:sldId id="601" r:id="rId126"/>
    <p:sldId id="290" r:id="rId127"/>
    <p:sldId id="651" r:id="rId128"/>
    <p:sldId id="652" r:id="rId129"/>
    <p:sldId id="653" r:id="rId130"/>
    <p:sldId id="654" r:id="rId131"/>
    <p:sldId id="655" r:id="rId132"/>
    <p:sldId id="656" r:id="rId133"/>
    <p:sldId id="657" r:id="rId134"/>
    <p:sldId id="658" r:id="rId135"/>
    <p:sldId id="659" r:id="rId136"/>
    <p:sldId id="660" r:id="rId137"/>
    <p:sldId id="661" r:id="rId138"/>
    <p:sldId id="662" r:id="rId139"/>
    <p:sldId id="663" r:id="rId140"/>
    <p:sldId id="664" r:id="rId141"/>
    <p:sldId id="665" r:id="rId142"/>
    <p:sldId id="666" r:id="rId143"/>
    <p:sldId id="667" r:id="rId144"/>
    <p:sldId id="668" r:id="rId145"/>
    <p:sldId id="669" r:id="rId146"/>
    <p:sldId id="670" r:id="rId147"/>
    <p:sldId id="671" r:id="rId148"/>
    <p:sldId id="672" r:id="rId149"/>
    <p:sldId id="673" r:id="rId150"/>
    <p:sldId id="674" r:id="rId151"/>
    <p:sldId id="675" r:id="rId152"/>
    <p:sldId id="676" r:id="rId153"/>
    <p:sldId id="677" r:id="rId154"/>
    <p:sldId id="678" r:id="rId155"/>
    <p:sldId id="679" r:id="rId156"/>
    <p:sldId id="680" r:id="rId157"/>
    <p:sldId id="681" r:id="rId158"/>
    <p:sldId id="682" r:id="rId159"/>
    <p:sldId id="683" r:id="rId160"/>
    <p:sldId id="684" r:id="rId161"/>
    <p:sldId id="424" r:id="rId162"/>
    <p:sldId id="423" r:id="rId163"/>
    <p:sldId id="326" r:id="rId1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82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578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74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254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9879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941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790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729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4379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1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6762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3674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2401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5925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9477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1847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90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4534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159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0452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1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4222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330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576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789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13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microsoft.com/office/2007/relationships/hdphoto" Target="../media/hdphoto4.wdp"/><Relationship Id="rId17" Type="http://schemas.openxmlformats.org/officeDocument/2006/relationships/image" Target="../media/image217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2.png"/><Relationship Id="rId5" Type="http://schemas.openxmlformats.org/officeDocument/2006/relationships/image" Target="../media/image208.png"/><Relationship Id="rId15" Type="http://schemas.openxmlformats.org/officeDocument/2006/relationships/image" Target="../media/image21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11.png"/><Relationship Id="rId14" Type="http://schemas.openxmlformats.org/officeDocument/2006/relationships/image" Target="../media/image214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3.png"/><Relationship Id="rId3" Type="http://schemas.openxmlformats.org/officeDocument/2006/relationships/image" Target="../media/image212.png"/><Relationship Id="rId7" Type="http://schemas.openxmlformats.org/officeDocument/2006/relationships/image" Target="../media/image208.png"/><Relationship Id="rId12" Type="http://schemas.openxmlformats.org/officeDocument/2006/relationships/image" Target="../media/image2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07.png"/><Relationship Id="rId15" Type="http://schemas.openxmlformats.org/officeDocument/2006/relationships/image" Target="../media/image215.png"/><Relationship Id="rId10" Type="http://schemas.openxmlformats.org/officeDocument/2006/relationships/image" Target="../media/image211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21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3.png"/><Relationship Id="rId3" Type="http://schemas.openxmlformats.org/officeDocument/2006/relationships/image" Target="../media/image212.png"/><Relationship Id="rId7" Type="http://schemas.openxmlformats.org/officeDocument/2006/relationships/image" Target="../media/image208.png"/><Relationship Id="rId12" Type="http://schemas.openxmlformats.org/officeDocument/2006/relationships/image" Target="../media/image209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07.png"/><Relationship Id="rId15" Type="http://schemas.openxmlformats.org/officeDocument/2006/relationships/image" Target="../media/image215.png"/><Relationship Id="rId10" Type="http://schemas.openxmlformats.org/officeDocument/2006/relationships/image" Target="../media/image211.png"/><Relationship Id="rId4" Type="http://schemas.microsoft.com/office/2007/relationships/hdphoto" Target="../media/hdphoto4.wdp"/><Relationship Id="rId9" Type="http://schemas.microsoft.com/office/2007/relationships/hdphoto" Target="../media/hdphoto2.wdp"/><Relationship Id="rId14" Type="http://schemas.openxmlformats.org/officeDocument/2006/relationships/image" Target="../media/image2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90:7080/javaexp/gr2_kht/user_w_ht_mainIndex.js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asddfasdfa@naver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488" cy="652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5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공지사항관리자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328738"/>
            <a:ext cx="10687807" cy="45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9250" y="704850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 기능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 페이지에서 작동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0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공지사항관리자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204914"/>
            <a:ext cx="10958204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5664" y="518041"/>
            <a:ext cx="1033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삭제버튼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해당코드를 </a:t>
            </a:r>
            <a:r>
              <a:rPr lang="en-US" altLang="ko-KR" dirty="0" smtClean="0"/>
              <a:t>Dao</a:t>
            </a:r>
            <a:r>
              <a:rPr lang="ko-KR" altLang="en-US" dirty="0" smtClean="0"/>
              <a:t>에 전달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삭제완료 </a:t>
            </a:r>
            <a:r>
              <a:rPr lang="ko-KR" altLang="en-US" dirty="0" err="1" smtClean="0"/>
              <a:t>알림창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리로딩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쿼리스트링삭제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ezen-033\Desktop\공지사항관리자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119188"/>
            <a:ext cx="51149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zen-033\Desktop\공지사항관리자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3562350"/>
            <a:ext cx="52292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62750" y="16764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2750" y="4144446"/>
            <a:ext cx="268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삭제완료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지워서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51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948006655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608823763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1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1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668159483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73489311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548646" y="1415991"/>
            <a:ext cx="3326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r>
              <a:rPr lang="ko-KR" altLang="en-US" dirty="0" err="1"/>
              <a:t>및이용가이드</a:t>
            </a:r>
            <a:r>
              <a:rPr lang="ko-KR" altLang="en-US" dirty="0"/>
              <a:t>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>
                <a:solidFill>
                  <a:srgbClr val="FF0000"/>
                </a:solidFill>
              </a:rPr>
              <a:t>FAQ</a:t>
            </a:r>
            <a:r>
              <a:rPr lang="ko-KR" altLang="en-US" sz="1200" dirty="0" err="1">
                <a:solidFill>
                  <a:srgbClr val="FF0000"/>
                </a:solidFill>
              </a:rPr>
              <a:t>및이용가이드</a:t>
            </a:r>
            <a:r>
              <a:rPr lang="ko-KR" altLang="en-US" sz="1200" dirty="0">
                <a:solidFill>
                  <a:srgbClr val="FF0000"/>
                </a:solidFill>
              </a:rPr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F60404-9A2E-404A-89C4-1A17238A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83309"/>
            <a:ext cx="3345478" cy="4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3838"/>
            <a:ext cx="3724275" cy="64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24" y="914399"/>
            <a:ext cx="7282728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2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78807996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>
                          <a:solidFill>
                            <a:schemeClr val="dk1"/>
                          </a:solidFill>
                        </a:rPr>
                        <a:t>FAQ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3482638880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2516490398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389829730"/>
              </p:ext>
            </p:extLst>
          </p:nvPr>
        </p:nvGraphicFramePr>
        <p:xfrm>
          <a:off x="8813564" y="84665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 검색 가능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/>
                        <a:t>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FAQ</a:t>
            </a:r>
            <a:r>
              <a:rPr lang="ko-KR" altLang="en-US" sz="1200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08744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540571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2301580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605064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177047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121037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거래금지품목리스트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욕설 및 성희롱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선정적 물품 판매 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 설명이 부족한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ezen-033\Desktop\faq관리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738187"/>
            <a:ext cx="10453688" cy="521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49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348"/>
            <a:ext cx="12207823" cy="608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ezen-033\Desktop\faq관리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371474"/>
            <a:ext cx="9834563" cy="60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ezen-033\Desktop\faq관리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595439"/>
            <a:ext cx="8155572" cy="47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95413" y="447675"/>
            <a:ext cx="704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 구현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등록 시 이미지 등록은 </a:t>
            </a:r>
            <a:r>
              <a:rPr lang="ko-KR" altLang="en-US" dirty="0" err="1" smtClean="0"/>
              <a:t>미구현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실제 이미지를 업로드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11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64304113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997829583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6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88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98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216616596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 내용 확인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117361895"/>
              </p:ext>
            </p:extLst>
          </p:nvPr>
        </p:nvGraphicFramePr>
        <p:xfrm>
          <a:off x="8843382" y="836712"/>
          <a:ext cx="2952330" cy="202302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하단으로 내려오면 다른 사람들이 질문한 내용이 보이고 클릭 시 해당 내용과 답변내용을 볼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질문 내용은 비공개로 설정할 수 있으며 비공개인 경우 열람 불가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699426" y="1426000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Q&amp;A(1:1</a:t>
            </a:r>
            <a:r>
              <a:rPr lang="ko-KR" altLang="en-US" dirty="0"/>
              <a:t>문의</a:t>
            </a:r>
            <a:r>
              <a:rPr lang="en-US" altLang="ko-KR" dirty="0"/>
              <a:t>)</a:t>
            </a:r>
            <a:r>
              <a:rPr lang="ko-KR" altLang="en-US" dirty="0"/>
              <a:t>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공지사항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Q&amp;A(1:1</a:t>
            </a:r>
            <a:r>
              <a:rPr lang="ko-KR" altLang="en-US" sz="1200" dirty="0">
                <a:solidFill>
                  <a:srgbClr val="FF0000"/>
                </a:solidFill>
              </a:rPr>
              <a:t>문의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1DE04F-7056-4F27-AD47-9A290528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212" y="2369145"/>
            <a:ext cx="3278222" cy="39830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386F5DD-B634-4C4C-A2A6-AB5F74755FC4}"/>
              </a:ext>
            </a:extLst>
          </p:cNvPr>
          <p:cNvSpPr/>
          <p:nvPr/>
        </p:nvSpPr>
        <p:spPr>
          <a:xfrm>
            <a:off x="1607879" y="2489511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36B92E6-89CA-4207-B100-73FDA2D63536}"/>
              </a:ext>
            </a:extLst>
          </p:cNvPr>
          <p:cNvSpPr/>
          <p:nvPr/>
        </p:nvSpPr>
        <p:spPr>
          <a:xfrm>
            <a:off x="5103565" y="2487447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1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ezen-033\Desktop\q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33363"/>
            <a:ext cx="3676650" cy="65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1276350"/>
            <a:ext cx="5821362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3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648716679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87579406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1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" y="422693"/>
            <a:ext cx="12171871" cy="568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498597"/>
            <a:ext cx="829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조회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25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6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98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7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086126040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ezen-033\Desktop\빌려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71449"/>
            <a:ext cx="3695700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zen-033\Desktop\빌려요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5" y="739378"/>
            <a:ext cx="6847146" cy="51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1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</a:rPr>
              <a:t>화면 </a:t>
            </a:r>
            <a:r>
              <a:rPr lang="ko-KR" altLang="en-US" smtClean="0">
                <a:solidFill>
                  <a:schemeClr val="bg1"/>
                </a:solidFill>
              </a:rPr>
              <a:t>구현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1258324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44235063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776339461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118784823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173;g7c553259d1_0_81"/>
          <p:cNvSpPr/>
          <p:nvPr/>
        </p:nvSpPr>
        <p:spPr>
          <a:xfrm>
            <a:off x="4142599" y="139686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173;g7c553259d1_0_81"/>
          <p:cNvSpPr/>
          <p:nvPr/>
        </p:nvSpPr>
        <p:spPr>
          <a:xfrm>
            <a:off x="5484887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173;g7c553259d1_0_81"/>
          <p:cNvSpPr/>
          <p:nvPr/>
        </p:nvSpPr>
        <p:spPr>
          <a:xfrm>
            <a:off x="6780499" y="139000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73;g7c553259d1_0_81"/>
          <p:cNvSpPr/>
          <p:nvPr/>
        </p:nvSpPr>
        <p:spPr>
          <a:xfrm>
            <a:off x="125742" y="222778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173;g7c553259d1_0_81"/>
          <p:cNvSpPr/>
          <p:nvPr/>
        </p:nvSpPr>
        <p:spPr>
          <a:xfrm>
            <a:off x="1514038" y="221300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173;g7c553259d1_0_81"/>
          <p:cNvSpPr/>
          <p:nvPr/>
        </p:nvSpPr>
        <p:spPr>
          <a:xfrm>
            <a:off x="5267013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173;g7c553259d1_0_81"/>
          <p:cNvSpPr/>
          <p:nvPr/>
        </p:nvSpPr>
        <p:spPr>
          <a:xfrm>
            <a:off x="6277889" y="221249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173;g7c553259d1_0_81"/>
          <p:cNvSpPr/>
          <p:nvPr/>
        </p:nvSpPr>
        <p:spPr>
          <a:xfrm>
            <a:off x="99828" y="280750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173;g7c553259d1_0_81"/>
          <p:cNvSpPr/>
          <p:nvPr/>
        </p:nvSpPr>
        <p:spPr>
          <a:xfrm>
            <a:off x="2054055" y="52383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267013" y="73233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47145" y="7399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963169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42606546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6029735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613946465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7" y="2119625"/>
            <a:ext cx="8113531" cy="108633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44" y="3417223"/>
            <a:ext cx="6115050" cy="2895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75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18482704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user_w_ht_mainIndex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웹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2128631989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323884204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16395000"/>
              </p:ext>
            </p:extLst>
          </p:nvPr>
        </p:nvGraphicFramePr>
        <p:xfrm>
          <a:off x="8509686" y="1289960"/>
          <a:ext cx="3532000" cy="54789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9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카테고리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807143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4" y="186924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2090" y="3144719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611924" y="134815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즐겨찾기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340625" y="1345224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47948" y="1348145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955271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98938" y="1345223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앱 다운로드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8938" y="2067056"/>
            <a:ext cx="1186962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ZENTAL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26883" y="2067056"/>
            <a:ext cx="3723938" cy="626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485905" y="2164992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29239" y="2165828"/>
            <a:ext cx="882460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55392" y="2164992"/>
            <a:ext cx="791069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번개톡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1500" y="320595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chemeClr val="tx1"/>
                </a:solidFill>
              </a:rPr>
              <a:t>IFRAME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1500" y="5703250"/>
            <a:ext cx="8034517" cy="9180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회사 정보 등 </a:t>
            </a:r>
            <a:r>
              <a:rPr lang="en-US" altLang="ko-KR" sz="1400" dirty="0" smtClean="0">
                <a:solidFill>
                  <a:schemeClr val="tx1"/>
                </a:solidFill>
              </a:rPr>
              <a:t>FOOTER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45246" y="28545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42902" y="295422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40558" y="305973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2263648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공지사항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5200" y="5202407"/>
            <a:ext cx="1473604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이용가이드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18662" y="5202407"/>
            <a:ext cx="1186962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150334" y="51382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50334" y="5633524"/>
            <a:ext cx="803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5619560" y="696480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26883" y="699401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34206" y="69647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27587" y="593770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 rot="5400000">
            <a:off x="7814325" y="761941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" y="467591"/>
            <a:ext cx="10691863" cy="63087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86121" y="1841279"/>
            <a:ext cx="7304809" cy="286901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315037" y="939933"/>
            <a:ext cx="1186962" cy="4220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갈매기형 수장 38"/>
          <p:cNvSpPr/>
          <p:nvPr/>
        </p:nvSpPr>
        <p:spPr>
          <a:xfrm rot="5400000">
            <a:off x="9202479" y="1002473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2719369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(1)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34928354"/>
              </p:ext>
            </p:extLst>
          </p:nvPr>
        </p:nvGraphicFramePr>
        <p:xfrm>
          <a:off x="8509686" y="1289960"/>
          <a:ext cx="3532000" cy="42309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광고용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캐러셀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일정 시간 간격으로 슬라이드가 움직이고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좌</a:t>
                      </a:r>
                      <a:r>
                        <a:rPr lang="en-US" altLang="ko-KR" sz="1500" b="0" i="0" u="none" strike="noStrike" cap="none" noProof="0" dirty="0" smtClean="0">
                          <a:latin typeface="+mn-lt"/>
                        </a:rPr>
                        <a:t>, </a:t>
                      </a:r>
                      <a:r>
                        <a:rPr lang="ko-KR" altLang="en-US" sz="1500" b="0" i="0" u="none" strike="noStrike" cap="none" noProof="0" dirty="0" smtClean="0">
                          <a:latin typeface="+mn-lt"/>
                        </a:rPr>
                        <a:t>우에 버튼을 클릭 시 전후 내용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관리자가 정한 상품 </a:t>
                      </a:r>
                      <a:r>
                        <a:rPr lang="en-US" altLang="ko-KR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4</a:t>
                      </a: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개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54296"/>
            <a:ext cx="8034517" cy="18634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</a:rPr>
              <a:t>광고용 </a:t>
            </a:r>
            <a:r>
              <a:rPr lang="ko-KR" altLang="en-US" sz="4800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sz="4800" dirty="0" smtClean="0">
                <a:solidFill>
                  <a:schemeClr val="tx1"/>
                </a:solidFill>
              </a:rPr>
              <a:t> 배너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32973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ZENTAL </a:t>
            </a:r>
            <a:r>
              <a:rPr lang="ko-KR" altLang="en-US" dirty="0" smtClean="0">
                <a:solidFill>
                  <a:schemeClr val="tx1"/>
                </a:solidFill>
              </a:rPr>
              <a:t>추천상품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368866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7" y="376775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759" y="376775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91" y="376775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23" y="3767758"/>
            <a:ext cx="1189673" cy="1762771"/>
          </a:xfrm>
          <a:prstGeom prst="rect">
            <a:avLst/>
          </a:prstGeom>
        </p:spPr>
      </p:pic>
      <p:sp>
        <p:nvSpPr>
          <p:cNvPr id="16" name="Google Shape;173;g7c553259d1_0_81"/>
          <p:cNvSpPr/>
          <p:nvPr/>
        </p:nvSpPr>
        <p:spPr>
          <a:xfrm>
            <a:off x="276702" y="150582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3;g7c553259d1_0_81"/>
          <p:cNvSpPr/>
          <p:nvPr/>
        </p:nvSpPr>
        <p:spPr>
          <a:xfrm>
            <a:off x="276702" y="333534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7429500" y="197739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0800000">
            <a:off x="276702" y="1979077"/>
            <a:ext cx="701040" cy="61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76594406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383721734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sp>
        <p:nvSpPr>
          <p:cNvPr id="17" name="Google Shape;173;g7c553259d1_0_81"/>
          <p:cNvSpPr/>
          <p:nvPr/>
        </p:nvSpPr>
        <p:spPr>
          <a:xfrm>
            <a:off x="284322" y="140245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5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97507908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16668035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41" y="1056322"/>
            <a:ext cx="6683707" cy="422225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2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86470216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메인화면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–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진입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(2)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73283334"/>
              </p:ext>
            </p:extLst>
          </p:nvPr>
        </p:nvGraphicFramePr>
        <p:xfrm>
          <a:off x="8509686" y="1289960"/>
          <a:ext cx="3532000" cy="37737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카테고리별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인기 상품 </a:t>
                      </a:r>
                      <a:r>
                        <a:rPr lang="en-US" altLang="ko-KR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가지씩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500" b="0" i="0" u="none" strike="noStrike" cap="none" noProof="0" dirty="0" smtClean="0">
                          <a:latin typeface="맑은 고딕"/>
                        </a:rPr>
                        <a:t>5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개 카테고리 상품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1500" y="13695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9727" y="1760809"/>
            <a:ext cx="8034517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7" y="1855138"/>
            <a:ext cx="1189673" cy="17627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39" y="1855138"/>
            <a:ext cx="1189673" cy="1762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71" y="1855138"/>
            <a:ext cx="1189673" cy="17627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03" y="1855138"/>
            <a:ext cx="1189673" cy="1762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35" y="1855137"/>
            <a:ext cx="1189673" cy="176277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" y="11269"/>
            <a:ext cx="9294581" cy="304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2" y="3014576"/>
            <a:ext cx="9029703" cy="380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>
            <a:stCxn id="1027" idx="0"/>
          </p:cNvCxnSpPr>
          <p:nvPr/>
        </p:nvCxnSpPr>
        <p:spPr>
          <a:xfrm flipH="1" flipV="1">
            <a:off x="7398809" y="1652155"/>
            <a:ext cx="797208" cy="10843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642" y="2736522"/>
            <a:ext cx="6762750" cy="30384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6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7696736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549557616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612611640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44670481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1450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Google Shape;168;g7c553259d1_0_81"/>
          <p:cNvSpPr/>
          <p:nvPr/>
        </p:nvSpPr>
        <p:spPr>
          <a:xfrm>
            <a:off x="15293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168;g7c553259d1_0_81"/>
          <p:cNvSpPr/>
          <p:nvPr/>
        </p:nvSpPr>
        <p:spPr>
          <a:xfrm>
            <a:off x="6797408" y="1271965"/>
            <a:ext cx="2062417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855469" y="1337092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사용자</a:t>
            </a:r>
            <a:r>
              <a:rPr lang="en-US" altLang="ko-KR" sz="1400" dirty="0" smtClean="0">
                <a:solidFill>
                  <a:schemeClr val="tx1"/>
                </a:solidFill>
              </a:rPr>
              <a:t>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56613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상품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357774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의견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858935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360097" y="1756887"/>
            <a:ext cx="42341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팔로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7216" y="1341531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카테고리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37216" y="1756886"/>
            <a:ext cx="1928046" cy="39920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IT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가구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31449" y="5796938"/>
            <a:ext cx="1928046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01759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FAQ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72067" y="6206044"/>
            <a:ext cx="595028" cy="3678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855469" y="2176682"/>
            <a:ext cx="1928046" cy="43961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 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r>
              <a:rPr lang="ko-KR" altLang="en-US" sz="1400" dirty="0" smtClean="0">
                <a:solidFill>
                  <a:schemeClr val="tx1"/>
                </a:solidFill>
              </a:rPr>
              <a:t> 메뉴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446350539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user_m_ht_mainEnter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530136135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2924660824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651708219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97302" y="1882226"/>
            <a:ext cx="4264668" cy="2153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광고용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</a:rPr>
              <a:t>슬라이드 배너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1" name="오른쪽 화살표 40"/>
          <p:cNvSpPr/>
          <p:nvPr/>
        </p:nvSpPr>
        <p:spPr>
          <a:xfrm>
            <a:off x="6200086" y="2780627"/>
            <a:ext cx="372107" cy="35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2473458" y="2780627"/>
            <a:ext cx="372107" cy="336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99076" y="4139015"/>
            <a:ext cx="4264668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</a:t>
            </a:r>
            <a:r>
              <a:rPr lang="en-US" altLang="ko-KR" dirty="0" smtClean="0">
                <a:solidFill>
                  <a:schemeClr val="tx1"/>
                </a:solidFill>
              </a:rPr>
              <a:t>1, 2, 3, 4, 5 </a:t>
            </a:r>
            <a:r>
              <a:rPr lang="ko-KR" altLang="en-US" dirty="0" smtClean="0">
                <a:solidFill>
                  <a:schemeClr val="tx1"/>
                </a:solidFill>
              </a:rPr>
              <a:t>인기 상품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397303" y="4530288"/>
            <a:ext cx="4264668" cy="19882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72" y="4633044"/>
            <a:ext cx="1189673" cy="17627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77" y="4633044"/>
            <a:ext cx="1189673" cy="1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4602550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user_m_ht_mainIndex</a:t>
                      </a:r>
                      <a:endParaRPr lang="en-US" altLang="ko-KR" sz="1500" b="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9678" y="1859616"/>
            <a:ext cx="1920186" cy="39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073" y="2696819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상품명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카테고리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61305" y="2334346"/>
            <a:ext cx="4141951" cy="406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무엇을 찾고 계신가요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64005" y="3148158"/>
            <a:ext cx="4141951" cy="4063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실시간인기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갈매기형 수장 36"/>
          <p:cNvSpPr/>
          <p:nvPr/>
        </p:nvSpPr>
        <p:spPr>
          <a:xfrm rot="5400000">
            <a:off x="6289533" y="3228262"/>
            <a:ext cx="227031" cy="246185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050431" y="6150807"/>
            <a:ext cx="899641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빌려주기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46" y="126355"/>
            <a:ext cx="3752850" cy="667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86" y="1325278"/>
            <a:ext cx="8353425" cy="53625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3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4897620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1466557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45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6391482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05373432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104527"/>
            <a:ext cx="9639310" cy="65173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91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6054567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25159134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" y="41114"/>
            <a:ext cx="9145727" cy="67306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84540"/>
            <a:ext cx="52578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72594"/>
            <a:ext cx="4911312" cy="25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15879"/>
            <a:ext cx="5257800" cy="3762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03933"/>
            <a:ext cx="4911312" cy="257295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29" idx="1"/>
          </p:cNvCxnSpPr>
          <p:nvPr/>
        </p:nvCxnSpPr>
        <p:spPr>
          <a:xfrm flipH="1">
            <a:off x="4986068" y="1997067"/>
            <a:ext cx="1023663" cy="2435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0" idx="1"/>
          </p:cNvCxnSpPr>
          <p:nvPr/>
        </p:nvCxnSpPr>
        <p:spPr>
          <a:xfrm flipH="1" flipV="1">
            <a:off x="4620102" y="3572007"/>
            <a:ext cx="1389629" cy="1818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1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14" y="-1"/>
            <a:ext cx="81478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431037839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934769374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905806918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778318237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2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80663805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31743" y="1800622"/>
            <a:ext cx="4389127" cy="358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28197" y="2209479"/>
            <a:ext cx="4389127" cy="16173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31743" y="4153319"/>
            <a:ext cx="4389127" cy="36994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28197" y="4601777"/>
            <a:ext cx="4389127" cy="15440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778160" y="2289443"/>
            <a:ext cx="1574030" cy="1434848"/>
            <a:chOff x="1183413" y="1905132"/>
            <a:chExt cx="1963647" cy="166687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36073" y="2287810"/>
            <a:ext cx="1634916" cy="1436481"/>
            <a:chOff x="1183413" y="1905132"/>
            <a:chExt cx="1963647" cy="166687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9" name="직사각형 38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778160" y="4714268"/>
            <a:ext cx="1567922" cy="1343632"/>
            <a:chOff x="1183413" y="1905132"/>
            <a:chExt cx="1963647" cy="1666875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042" y="548282"/>
            <a:ext cx="3790950" cy="623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2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4950079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8337244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9" name="Google Shape;173;g7c553259d1_0_81"/>
          <p:cNvSpPr/>
          <p:nvPr/>
        </p:nvSpPr>
        <p:spPr>
          <a:xfrm>
            <a:off x="5115402" y="139358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173;g7c553259d1_0_81"/>
          <p:cNvSpPr/>
          <p:nvPr/>
        </p:nvSpPr>
        <p:spPr>
          <a:xfrm>
            <a:off x="2958942" y="18963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173;g7c553259d1_0_81"/>
          <p:cNvSpPr/>
          <p:nvPr/>
        </p:nvSpPr>
        <p:spPr>
          <a:xfrm>
            <a:off x="2958942" y="443456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584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1122212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3843898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5" y="3865684"/>
            <a:ext cx="7905750" cy="2590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1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2622915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포인트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80938640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보유 중인 포인트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포인트 적립 내역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포인트 사용 내역 표시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86483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132295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7954" y="22871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954" y="262362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094" y="40257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65574" y="29665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3194" y="33094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3194" y="366756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5574" y="26529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2020-02-19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7954" y="2988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2020-02-20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5574" y="33311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2020-02-21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3880" y="440229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0334" y="48246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50334" y="516108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27474" y="656316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57954" y="55039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65574" y="584688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65574" y="620502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57954" y="5190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0334" y="55256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	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7954" y="586857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	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3" y="84882"/>
            <a:ext cx="9760603" cy="655776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17" y="4025704"/>
            <a:ext cx="5553075" cy="19431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>
            <a:stCxn id="2050" idx="0"/>
          </p:cNvCxnSpPr>
          <p:nvPr/>
        </p:nvCxnSpPr>
        <p:spPr>
          <a:xfrm flipH="1" flipV="1">
            <a:off x="5527964" y="2287179"/>
            <a:ext cx="3363191" cy="17385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5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57808717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3968548547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1569035945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511150840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37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581290240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user_m_ht_point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5581" y="2355494"/>
            <a:ext cx="4391743" cy="324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포인트 적립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5581" y="1847305"/>
            <a:ext cx="4391743" cy="3482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b="1" dirty="0" smtClean="0">
                <a:solidFill>
                  <a:schemeClr val="tx1"/>
                </a:solidFill>
              </a:rPr>
              <a:t>현재 보유 포인트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5430P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22035" y="281152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적립날짜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적립내용</a:t>
            </a:r>
            <a:r>
              <a:rPr lang="en-US" altLang="ko-KR" b="1" dirty="0" smtClean="0">
                <a:solidFill>
                  <a:schemeClr val="tx1"/>
                </a:solidFill>
              </a:rPr>
              <a:t>	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적립포인트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25040" y="4180776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329655" y="317728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2020-02-19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렌탈장비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반납완료</a:t>
            </a:r>
            <a:r>
              <a:rPr lang="ko-KR" altLang="en-US" sz="1600" dirty="0" smtClean="0">
                <a:solidFill>
                  <a:schemeClr val="tx1"/>
                </a:solidFill>
              </a:rPr>
              <a:t>     </a:t>
            </a:r>
            <a:r>
              <a:rPr lang="en-US" altLang="ko-KR" sz="1600" dirty="0" smtClean="0">
                <a:solidFill>
                  <a:schemeClr val="tx1"/>
                </a:solidFill>
              </a:rPr>
              <a:t>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322035" y="35125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2020-02-20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338447" y="3855468"/>
            <a:ext cx="6355973" cy="2289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2020-02-21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제공회원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상품렌탈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338613" y="4443362"/>
            <a:ext cx="4378712" cy="3420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 사용 내역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354795" y="4934718"/>
            <a:ext cx="4362530" cy="26665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사용날짜</a:t>
            </a:r>
            <a:r>
              <a:rPr lang="ko-KR" altLang="en-US" b="1" dirty="0" smtClean="0">
                <a:solidFill>
                  <a:schemeClr val="tx1"/>
                </a:solidFill>
              </a:rPr>
              <a:t>  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사용내용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smtClean="0">
                <a:solidFill>
                  <a:schemeClr val="tx1"/>
                </a:solidFill>
              </a:rPr>
              <a:t>  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사용포인트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62415" y="5300478"/>
            <a:ext cx="4362530" cy="2869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500p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54795" y="5635758"/>
            <a:ext cx="4370150" cy="2954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아이패드 프로</a:t>
            </a:r>
            <a:r>
              <a:rPr lang="en-US" altLang="ko-KR" sz="1600" dirty="0">
                <a:solidFill>
                  <a:schemeClr val="tx1"/>
                </a:solidFill>
              </a:rPr>
              <a:t>	 </a:t>
            </a:r>
            <a:r>
              <a:rPr lang="en-US" altLang="ko-KR" sz="1600" dirty="0" smtClean="0">
                <a:solidFill>
                  <a:schemeClr val="tx1"/>
                </a:solidFill>
              </a:rPr>
              <a:t>         60p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62415" y="5978658"/>
            <a:ext cx="4354910" cy="2720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smtClean="0">
                <a:solidFill>
                  <a:schemeClr val="tx1"/>
                </a:solidFill>
              </a:rPr>
              <a:t>고성능 </a:t>
            </a:r>
            <a:r>
              <a:rPr lang="en-US" altLang="ko-KR" sz="1600" dirty="0" smtClean="0">
                <a:solidFill>
                  <a:schemeClr val="tx1"/>
                </a:solidFill>
              </a:rPr>
              <a:t>DSLR </a:t>
            </a:r>
            <a:r>
              <a:rPr lang="ko-KR" altLang="en-US" sz="1600" dirty="0" smtClean="0">
                <a:solidFill>
                  <a:schemeClr val="tx1"/>
                </a:solidFill>
              </a:rPr>
              <a:t>카메라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170p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333832" y="6326655"/>
            <a:ext cx="44010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305" y="34803"/>
            <a:ext cx="371475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9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88444697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등급관리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8279903"/>
              </p:ext>
            </p:extLst>
          </p:nvPr>
        </p:nvGraphicFramePr>
        <p:xfrm>
          <a:off x="8509686" y="1289960"/>
          <a:ext cx="3532000" cy="387585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현재 회원의 등급 이미지만 컬러로 활성화 표시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현재 회원의 등급 설명과 다음 등급이 되기 위한 조건 표시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회원 등급별 혜택 안내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31207"/>
              </p:ext>
            </p:extLst>
          </p:nvPr>
        </p:nvGraphicFramePr>
        <p:xfrm>
          <a:off x="322101" y="4046219"/>
          <a:ext cx="7747479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59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1539240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5478780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61500" y="1383916"/>
            <a:ext cx="8034517" cy="4677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</a:rPr>
              <a:t>	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등급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085" y="1876737"/>
            <a:ext cx="1194814" cy="11298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90" y="1874596"/>
            <a:ext cx="1166116" cy="113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3" y="6220828"/>
            <a:ext cx="301408" cy="2850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63" y="5780380"/>
            <a:ext cx="303631" cy="295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459" y="1872456"/>
            <a:ext cx="1388951" cy="11373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680" y="1872456"/>
            <a:ext cx="1467999" cy="11340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83" y="1877886"/>
            <a:ext cx="1292218" cy="112864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46" y="5383561"/>
            <a:ext cx="299709" cy="24541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2" y="4955943"/>
            <a:ext cx="297472" cy="2298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9955" y="4522344"/>
            <a:ext cx="285865" cy="249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820" y="3223260"/>
            <a:ext cx="681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회원님의 현재 등급은 </a:t>
            </a:r>
            <a:r>
              <a:rPr lang="en-US" altLang="ko-KR" dirty="0" smtClean="0"/>
              <a:t>VIP</a:t>
            </a:r>
            <a:r>
              <a:rPr lang="ko-KR" altLang="en-US" dirty="0" smtClean="0"/>
              <a:t>입니다</a:t>
            </a:r>
            <a:endParaRPr lang="en-US" altLang="ko-KR" dirty="0" smtClean="0"/>
          </a:p>
          <a:p>
            <a:r>
              <a:rPr lang="ko-KR" altLang="en-US" dirty="0" smtClean="0"/>
              <a:t>다음 등급까지 </a:t>
            </a:r>
            <a:r>
              <a:rPr lang="en-US" altLang="ko-KR" dirty="0" smtClean="0"/>
              <a:t>XXX</a:t>
            </a:r>
            <a:r>
              <a:rPr lang="ko-KR" altLang="en-US" dirty="0" smtClean="0"/>
              <a:t>의 활동이 더 필요합니다 </a:t>
            </a:r>
            <a:endParaRPr lang="ko-KR" altLang="en-US" dirty="0"/>
          </a:p>
        </p:txBody>
      </p:sp>
      <p:sp>
        <p:nvSpPr>
          <p:cNvPr id="22" name="Google Shape;173;g7c553259d1_0_81"/>
          <p:cNvSpPr/>
          <p:nvPr/>
        </p:nvSpPr>
        <p:spPr>
          <a:xfrm>
            <a:off x="5182055" y="196361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73;g7c553259d1_0_81"/>
          <p:cNvSpPr/>
          <p:nvPr/>
        </p:nvSpPr>
        <p:spPr>
          <a:xfrm>
            <a:off x="617675" y="337974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73;g7c553259d1_0_81"/>
          <p:cNvSpPr/>
          <p:nvPr/>
        </p:nvSpPr>
        <p:spPr>
          <a:xfrm>
            <a:off x="409178" y="401241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" y="66511"/>
            <a:ext cx="10777884" cy="4751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" y="4817532"/>
            <a:ext cx="10980442" cy="188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91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741727412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>
            <p:extLst>
              <p:ext uri="{D42A27DB-BD31-4B8C-83A1-F6EECF244321}">
                <p14:modId xmlns:p14="http://schemas.microsoft.com/office/powerpoint/2010/main" val="1921278410"/>
              </p:ext>
            </p:extLst>
          </p:nvPr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>
            <p:extLst>
              <p:ext uri="{D42A27DB-BD31-4B8C-83A1-F6EECF244321}">
                <p14:modId xmlns:p14="http://schemas.microsoft.com/office/powerpoint/2010/main" val="3270781590"/>
              </p:ext>
            </p:extLst>
          </p:nvPr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134944672"/>
              </p:ext>
            </p:extLst>
          </p:nvPr>
        </p:nvGraphicFramePr>
        <p:xfrm>
          <a:off x="9053324" y="1289960"/>
          <a:ext cx="2988361" cy="507186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39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3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로그인 화면 </a:t>
                      </a:r>
                      <a:r>
                        <a:rPr lang="ko-KR" altLang="en-US" sz="1500" b="0" i="0" u="none" strike="noStrike" cap="none" noProof="0" dirty="0" err="1" smtClean="0">
                          <a:latin typeface="맑은 고딕"/>
                        </a:rPr>
                        <a:t>으로</a:t>
                      </a: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맑은 고딕"/>
                        </a:rPr>
                        <a:t>회원가입으로 이동</a:t>
                      </a:r>
                      <a:endParaRPr lang="en-US" altLang="ko-KR" sz="1500" b="0" i="0" u="none" strike="noStrike" cap="none" noProof="0" dirty="0" smtClean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dirty="0" smtClean="0">
                          <a:latin typeface="Malgun Gothic"/>
                          <a:ea typeface="Malgun Gothic"/>
                        </a:rPr>
                        <a:t>로그인 전의 경우 로그인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 화면으로 이동</a:t>
                      </a:r>
                      <a:endParaRPr lang="en-US" altLang="ko-KR" sz="1500" b="0" i="0" u="none" strike="noStrike" cap="none" baseline="0" noProof="0" dirty="0" smtClean="0">
                        <a:latin typeface="Malgun Gothic"/>
                        <a:ea typeface="Malgun Gothic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로그인 한 경우 내 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렌탈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lang="ko-KR" altLang="en-US" sz="1500" b="0" i="0" u="none" strike="noStrike" cap="none" baseline="0" noProof="0" dirty="0" err="1" smtClean="0">
                          <a:latin typeface="Malgun Gothic"/>
                          <a:ea typeface="Malgun Gothic"/>
                        </a:rPr>
                        <a:t>마이페이지</a:t>
                      </a:r>
                      <a:r>
                        <a:rPr lang="en-US" altLang="ko-KR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lang="ko-KR" altLang="en-US" sz="1500" b="0" i="0" u="none" strike="noStrike" cap="none" baseline="0" noProof="0" dirty="0" smtClean="0">
                          <a:latin typeface="Malgun Gothic"/>
                          <a:ea typeface="Malgun Gothic"/>
                        </a:rPr>
                        <a:t>로 이동</a:t>
                      </a: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로고 </a:t>
                      </a: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클릭시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메인 화면으로 이동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키워드 입력 후 상세 검색 페이지로 이동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렌탈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상품 등록 페이지로 이동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 smtClean="0"/>
                        <a:t>6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dirty="0" smtClean="0"/>
                        <a:t>각 게시판 페이지로 이동</a:t>
                      </a: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7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로그인 후 버튼 변경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8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드랍다운</a:t>
                      </a:r>
                      <a:r>
                        <a:rPr lang="ko-KR" altLang="en-US" sz="1500" dirty="0" smtClean="0"/>
                        <a:t> 형식으로 알림 내용 리스트 표시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3984744"/>
                  </a:ext>
                </a:extLst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6104" y="31349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54728" y="687688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로그아웃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962051" y="690609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알림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269374" y="687687"/>
            <a:ext cx="1186962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렌탈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2755" y="584978"/>
            <a:ext cx="4027893" cy="608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173;g7c553259d1_0_81"/>
          <p:cNvSpPr/>
          <p:nvPr/>
        </p:nvSpPr>
        <p:spPr>
          <a:xfrm>
            <a:off x="5302181" y="723540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173;g7c553259d1_0_81"/>
          <p:cNvSpPr/>
          <p:nvPr/>
        </p:nvSpPr>
        <p:spPr>
          <a:xfrm>
            <a:off x="6782313" y="73115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800" b="1" i="0" u="none" strike="noStrike" cap="none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84259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45916353"/>
              </p:ext>
            </p:extLst>
          </p:nvPr>
        </p:nvGraphicFramePr>
        <p:xfrm>
          <a:off x="131601" y="115759"/>
          <a:ext cx="4414022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5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89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user_m_ht_grade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화면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–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고정 네비게이션바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2329655" y="1271965"/>
            <a:ext cx="4387669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4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97302" y="1430795"/>
            <a:ext cx="410269" cy="205153"/>
            <a:chOff x="285142" y="2175711"/>
            <a:chExt cx="410269" cy="205153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285142" y="2175711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285142" y="2278288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285142" y="2380864"/>
              <a:ext cx="41026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5926015" y="1325278"/>
            <a:ext cx="735955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950072" y="1325278"/>
            <a:ext cx="900278" cy="42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074" y="1910399"/>
            <a:ext cx="794306" cy="69376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646" y="1911530"/>
            <a:ext cx="734433" cy="69448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515" y="1908545"/>
            <a:ext cx="716793" cy="69711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410" y="1905061"/>
            <a:ext cx="853767" cy="69909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2717" y="1910046"/>
            <a:ext cx="902356" cy="6970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40400" y="2730336"/>
            <a:ext cx="422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회원님의 현재 등급은 </a:t>
            </a:r>
            <a:r>
              <a:rPr lang="en-US" altLang="ko-KR" sz="1600" dirty="0" smtClean="0"/>
              <a:t>VIP</a:t>
            </a:r>
            <a:r>
              <a:rPr lang="ko-KR" altLang="en-US" sz="1600" dirty="0" smtClean="0"/>
              <a:t>입니다</a:t>
            </a:r>
            <a:endParaRPr lang="en-US" altLang="ko-KR" sz="1600" dirty="0" smtClean="0"/>
          </a:p>
          <a:p>
            <a:r>
              <a:rPr lang="ko-KR" altLang="en-US" sz="1600" dirty="0" smtClean="0"/>
              <a:t>다음 등급까지 </a:t>
            </a:r>
            <a:r>
              <a:rPr lang="en-US" altLang="ko-KR" sz="1600" dirty="0" smtClean="0"/>
              <a:t>XXX</a:t>
            </a:r>
            <a:r>
              <a:rPr lang="ko-KR" altLang="en-US" sz="1600" dirty="0" smtClean="0"/>
              <a:t>의 활동이 더 필요합니다 </a:t>
            </a:r>
            <a:endParaRPr lang="ko-KR" altLang="en-US" sz="1600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3859"/>
              </p:ext>
            </p:extLst>
          </p:nvPr>
        </p:nvGraphicFramePr>
        <p:xfrm>
          <a:off x="2447281" y="3618068"/>
          <a:ext cx="421469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1">
                  <a:extLst>
                    <a:ext uri="{9D8B030D-6E8A-4147-A177-3AD203B41FA5}">
                      <a16:colId xmlns="" xmlns:a16="http://schemas.microsoft.com/office/drawing/2014/main" val="3256358893"/>
                    </a:ext>
                  </a:extLst>
                </a:gridCol>
                <a:gridCol w="998126">
                  <a:extLst>
                    <a:ext uri="{9D8B030D-6E8A-4147-A177-3AD203B41FA5}">
                      <a16:colId xmlns="" xmlns:a16="http://schemas.microsoft.com/office/drawing/2014/main" val="1511652127"/>
                    </a:ext>
                  </a:extLst>
                </a:gridCol>
                <a:gridCol w="2819733">
                  <a:extLst>
                    <a:ext uri="{9D8B030D-6E8A-4147-A177-3AD203B41FA5}">
                      <a16:colId xmlns="" xmlns:a16="http://schemas.microsoft.com/office/drawing/2014/main" val="3717726311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회원 등급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등급 혜택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6985835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일반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안녕하세요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77759246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실버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62310753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골드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55866252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68040901"/>
                  </a:ext>
                </a:extLst>
              </a:tr>
              <a:tr h="42418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매월 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6000</a:t>
                      </a:r>
                      <a:r>
                        <a:rPr lang="ko-KR" alt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원 쿠폰 지급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7215434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9914" y="5775968"/>
            <a:ext cx="301408" cy="28501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4" y="5335520"/>
            <a:ext cx="303631" cy="295296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97" y="4938701"/>
            <a:ext cx="299709" cy="24541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5433" y="4511083"/>
            <a:ext cx="297472" cy="229806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21706" y="4077484"/>
            <a:ext cx="285865" cy="24968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12" y="475793"/>
            <a:ext cx="3752850" cy="6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2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839694660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71238516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56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4267805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83146257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2" y="97823"/>
            <a:ext cx="8613655" cy="6573139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1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8751384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22995557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" y="88848"/>
            <a:ext cx="8183164" cy="667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426901"/>
            <a:ext cx="5656203" cy="23148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3076356"/>
            <a:ext cx="4711681" cy="30475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6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5077676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183067803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116023032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714812127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" y="30979"/>
            <a:ext cx="8246801" cy="68417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85" y="3159407"/>
            <a:ext cx="6219825" cy="3286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6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29476261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4" y="701851"/>
            <a:ext cx="6934200" cy="3933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4" y="4625905"/>
            <a:ext cx="8094522" cy="198426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45" y="1850045"/>
            <a:ext cx="7677150" cy="20383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28" y="108717"/>
            <a:ext cx="6324600" cy="2362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90884329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9" y="70729"/>
            <a:ext cx="8424721" cy="66830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79" y="11966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17" y="265470"/>
            <a:ext cx="7524750" cy="20955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96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2" y="20605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3" y="1772114"/>
            <a:ext cx="4960862" cy="1779519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5" y="4197351"/>
            <a:ext cx="8095192" cy="217765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57" y="55199"/>
            <a:ext cx="6457950" cy="4886325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5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79" y="258234"/>
            <a:ext cx="7038975" cy="548640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06" y="706967"/>
            <a:ext cx="5419725" cy="2209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5" y="1666346"/>
            <a:ext cx="5191125" cy="2238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46" y="3752321"/>
            <a:ext cx="10153650" cy="29241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1590145"/>
            <a:ext cx="6248400" cy="23907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9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6813189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498966384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66738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9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00891"/>
            <a:ext cx="8034337" cy="653101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76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09454232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admin_ht_recommend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추천상품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09270993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63511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추천상품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205745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상품 타이틀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err="1" smtClean="0">
                <a:solidFill>
                  <a:schemeClr val="tx1"/>
                </a:solidFill>
              </a:rPr>
              <a:t>제공회원</a:t>
            </a:r>
            <a:r>
              <a:rPr lang="en-US" altLang="ko-KR" b="1" dirty="0" smtClean="0">
                <a:solidFill>
                  <a:schemeClr val="tx1"/>
                </a:solidFill>
              </a:rPr>
              <a:t>ID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393904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3805311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7368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307970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43784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42321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스키복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7584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맥북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빌려드림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ezenSH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310139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애기침대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렌탈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ezenHJ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6235" y="3458954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아디다스 신발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ezenYS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4943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5801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6579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83380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91959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99739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18709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27288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35068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54038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62617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7039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4383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77779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312416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47745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4197928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4190571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표시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963352" y="4468111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55700" y="4197929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상품 입력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" y="58594"/>
            <a:ext cx="9289472" cy="66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1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최종 </a:t>
            </a:r>
            <a:r>
              <a:rPr lang="en-US" altLang="ko-KR" dirty="0" err="1" smtClean="0">
                <a:solidFill>
                  <a:schemeClr val="bg1"/>
                </a:solidFill>
              </a:rPr>
              <a:t>FeedBack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4359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마지막 </a:t>
            </a:r>
            <a:r>
              <a:rPr lang="en-US" altLang="ko-KR" b="1" dirty="0" err="1" smtClean="0"/>
              <a:t>FeedBack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화면 구현 시 디자인에 대한 부담감이 적었음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en-US" altLang="ko-KR" b="1" dirty="0" smtClean="0"/>
              <a:t>JSP</a:t>
            </a:r>
            <a:r>
              <a:rPr lang="ko-KR" altLang="en-US" b="1" dirty="0" smtClean="0"/>
              <a:t>에 대한 감이 잡혀 가고 있음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우리의 역량에 비해 목표치가 높아 구현 못한 기능이 많음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데이터 베이스 설계의 정교화가 필요</a:t>
            </a: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/>
              <a:t>&gt;&gt; </a:t>
            </a:r>
            <a:r>
              <a:rPr lang="ko-KR" altLang="en-US" b="1" dirty="0" smtClean="0"/>
              <a:t>다음 프로젝트에는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- </a:t>
            </a:r>
            <a:r>
              <a:rPr lang="ko-KR" altLang="en-US" b="1" dirty="0" smtClean="0"/>
              <a:t>역량을 고려해서 집중할 수 있도록 화면 구현 및 기능 정하기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ko-KR" altLang="en-US" b="1" dirty="0" smtClean="0"/>
              <a:t>패키지</a:t>
            </a:r>
            <a:r>
              <a:rPr lang="en-US" altLang="ko-KR" b="1" dirty="0"/>
              <a:t>, </a:t>
            </a:r>
            <a:r>
              <a:rPr lang="ko-KR" altLang="en-US" b="1" dirty="0"/>
              <a:t>모듈</a:t>
            </a:r>
            <a:r>
              <a:rPr lang="en-US" altLang="ko-KR" b="1" dirty="0"/>
              <a:t>, </a:t>
            </a:r>
            <a:r>
              <a:rPr lang="ko-KR" altLang="en-US" b="1" dirty="0" err="1"/>
              <a:t>변수명</a:t>
            </a:r>
            <a:r>
              <a:rPr lang="ko-KR" altLang="en-US" b="1" dirty="0"/>
              <a:t> 등 공통으로 사용하는 것들을 </a:t>
            </a:r>
            <a:r>
              <a:rPr lang="ko-KR" altLang="en-US" b="1" dirty="0" smtClean="0"/>
              <a:t>초기에 </a:t>
            </a:r>
            <a:r>
              <a:rPr lang="ko-KR" altLang="en-US" b="1" dirty="0" err="1" smtClean="0"/>
              <a:t>통일할것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en-US" altLang="ko-KR" b="1" dirty="0" err="1" smtClean="0"/>
              <a:t>jspinclude</a:t>
            </a:r>
            <a:r>
              <a:rPr lang="ko-KR" altLang="en-US" b="1" dirty="0" smtClean="0"/>
              <a:t>를 이용하여 화면 통합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  <a:p>
            <a:pPr>
              <a:buFontTx/>
              <a:buChar char="-"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마지막 </a:t>
            </a:r>
            <a:r>
              <a:rPr lang="en-US" altLang="ko-KR" dirty="0" err="1" smtClean="0"/>
              <a:t>FeedBack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73" y="1464740"/>
            <a:ext cx="1770662" cy="183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155" y="5881254"/>
            <a:ext cx="87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http://192.168.4.90:7080/javaexp/gr2_kht/user_w_ht_mainIndex.jsp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9" y="494002"/>
            <a:ext cx="11915445" cy="589640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8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3" y="1271154"/>
            <a:ext cx="10889511" cy="425680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3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</a:t>
            </a:r>
            <a:r>
              <a:rPr lang="ko-KR" altLang="en-US" dirty="0" smtClean="0">
                <a:solidFill>
                  <a:schemeClr val="bg1"/>
                </a:solidFill>
              </a:rPr>
              <a:t>구</a:t>
            </a:r>
            <a:r>
              <a:rPr lang="ko-KR" altLang="en-US" dirty="0">
                <a:solidFill>
                  <a:schemeClr val="bg1"/>
                </a:solidFill>
              </a:rPr>
              <a:t>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 구현 현황</a:t>
            </a:r>
            <a:endParaRPr lang="en-US" altLang="ko-KR" dirty="0" smtClean="0"/>
          </a:p>
          <a:p>
            <a:r>
              <a:rPr lang="ko-KR" altLang="en-US" dirty="0" smtClean="0"/>
              <a:t>최종 </a:t>
            </a:r>
            <a:r>
              <a:rPr lang="en-US" altLang="ko-KR" dirty="0" err="1" smtClean="0"/>
              <a:t>FeedBack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</a:p>
          <a:p>
            <a:r>
              <a:rPr lang="en-US" altLang="ko-KR" dirty="0" smtClean="0"/>
              <a:t>06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73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1" y="217835"/>
            <a:ext cx="5907506" cy="6372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56" y="1290182"/>
            <a:ext cx="5672611" cy="37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43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6" y="444199"/>
            <a:ext cx="6536195" cy="473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78" y="171358"/>
            <a:ext cx="6453153" cy="38771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51" y="4048489"/>
            <a:ext cx="6210300" cy="2495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65" y="5038483"/>
            <a:ext cx="5591175" cy="10477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26093" y="1102290"/>
            <a:ext cx="1390389" cy="14905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936" y="258731"/>
            <a:ext cx="7571216" cy="17087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866" y="2856652"/>
            <a:ext cx="6153150" cy="17240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796" y="1847589"/>
            <a:ext cx="53244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725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7" y="142875"/>
            <a:ext cx="8629650" cy="6715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03" y="590223"/>
            <a:ext cx="5086350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815" y="1504296"/>
            <a:ext cx="6257925" cy="426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72" y="457491"/>
            <a:ext cx="7467600" cy="70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72" y="1932064"/>
            <a:ext cx="75342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9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993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71" y="399586"/>
            <a:ext cx="7943850" cy="501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089" y="175868"/>
            <a:ext cx="6753225" cy="2105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4" y="3113696"/>
            <a:ext cx="62579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6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8" y="257176"/>
            <a:ext cx="6678621" cy="5154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5" y="380152"/>
            <a:ext cx="6734175" cy="96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337" y="1640910"/>
            <a:ext cx="6636134" cy="2167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12" y="3403882"/>
            <a:ext cx="9086850" cy="2981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111" y="2908584"/>
            <a:ext cx="94964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5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주제선정이유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 smtClean="0"/>
              <a:t>안드로이드</a:t>
            </a:r>
            <a:r>
              <a:rPr lang="ko-KR" altLang="en-US" dirty="0" smtClean="0"/>
              <a:t> 화면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9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_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메인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7742" y="1573427"/>
            <a:ext cx="2883962" cy="473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04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71" y="926925"/>
            <a:ext cx="3271007" cy="46659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38571" y="1327759"/>
            <a:ext cx="3271007" cy="9144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381" y="316672"/>
            <a:ext cx="5514975" cy="588645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 flipV="1">
            <a:off x="4609578" y="1784959"/>
            <a:ext cx="981803" cy="1474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</a:t>
                      </a:r>
                      <a:endParaRPr lang="en-US" altLang="ko-KR" sz="1500" b="0" u="none" strike="noStrike" cap="none" baseline="0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Tx/>
                        <a:buChar char="-"/>
                      </a:pP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해당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공지글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클릭하면 해당 공지사항 내용 페이지로 이동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5314" y="1293083"/>
            <a:ext cx="366712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66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45" y="-119269"/>
            <a:ext cx="3250406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05948" y="1192696"/>
            <a:ext cx="1683026" cy="1232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38" y="2372038"/>
            <a:ext cx="9992648" cy="43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user_m_kb_EmoneyCharge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264" y="1418710"/>
            <a:ext cx="37052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3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43" y="569843"/>
            <a:ext cx="2572060" cy="5426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57" y="1444900"/>
            <a:ext cx="6753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9549" y="1518594"/>
            <a:ext cx="356235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58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4" y="0"/>
            <a:ext cx="3250406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4296" y="2116899"/>
            <a:ext cx="2367419" cy="1215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29" y="1533025"/>
            <a:ext cx="6646237" cy="23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2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8252" y="1474574"/>
            <a:ext cx="3402439" cy="4915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923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27954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유저간 </a:t>
            </a:r>
            <a:r>
              <a:rPr lang="en-US" altLang="ko-KR" dirty="0" smtClean="0"/>
              <a:t>P2P </a:t>
            </a:r>
            <a:r>
              <a:rPr lang="ko-KR" altLang="en-US" dirty="0" smtClean="0"/>
              <a:t>거래로 사용하지 </a:t>
            </a:r>
            <a:r>
              <a:rPr lang="ko-KR" altLang="en-US" dirty="0"/>
              <a:t>않는 물건이나 서비스를 </a:t>
            </a:r>
            <a:r>
              <a:rPr lang="ko-KR" altLang="en-US" dirty="0" smtClean="0"/>
              <a:t>대여하여 수익을 얻거나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필요한 물건을 필요한 </a:t>
            </a:r>
            <a:r>
              <a:rPr lang="ko-KR" altLang="en-US" dirty="0"/>
              <a:t>기간만큼만 저렴한 가격에 이용할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개인간 물건 </a:t>
            </a:r>
            <a:r>
              <a:rPr lang="ko-KR" altLang="en-US" dirty="0" err="1" smtClean="0"/>
              <a:t>대여시</a:t>
            </a:r>
            <a:r>
              <a:rPr lang="ko-KR" altLang="en-US" dirty="0" smtClean="0"/>
              <a:t> 파손에 대한 보상 문제를 플랫폼의 </a:t>
            </a:r>
            <a:r>
              <a:rPr lang="ko-KR" altLang="en-US" dirty="0" err="1" smtClean="0"/>
              <a:t>보증료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에스크로로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오프라인에서 이뤄지던 대여거래를 온라인화하여 </a:t>
            </a:r>
            <a:r>
              <a:rPr lang="ko-KR" altLang="en-US" dirty="0" err="1" smtClean="0"/>
              <a:t>접근성을</a:t>
            </a:r>
            <a:r>
              <a:rPr lang="ko-KR" altLang="en-US" dirty="0" smtClean="0"/>
              <a:t>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ZENTAL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5351" y="5124091"/>
            <a:ext cx="60988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**</a:t>
            </a:r>
            <a:r>
              <a:rPr lang="ko-KR" altLang="en-US" smtClean="0"/>
              <a:t>에스크로</a:t>
            </a:r>
            <a:r>
              <a:rPr lang="en-US" altLang="ko-KR" dirty="0" smtClean="0"/>
              <a:t>(escrow)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ko-KR" altLang="en-US" dirty="0"/>
              <a:t>상거래 시에</a:t>
            </a:r>
            <a:r>
              <a:rPr lang="en-US" altLang="ko-KR" dirty="0"/>
              <a:t>, </a:t>
            </a:r>
            <a:r>
              <a:rPr lang="ko-KR" altLang="en-US" dirty="0" err="1"/>
              <a:t>판매자와</a:t>
            </a:r>
            <a:r>
              <a:rPr lang="ko-KR" altLang="en-US" dirty="0"/>
              <a:t> 구매자의 사이에 신뢰할 수 있는 중립적인 제삼자가 중개하여 금전 또는 물품을 거래를 하도록 하는 것</a:t>
            </a:r>
            <a:r>
              <a:rPr lang="en-US" altLang="ko-KR" dirty="0"/>
              <a:t>, </a:t>
            </a:r>
            <a:r>
              <a:rPr lang="ko-KR" altLang="en-US" dirty="0"/>
              <a:t>또는 그러한 서비스를 말한다</a:t>
            </a:r>
            <a:r>
              <a:rPr lang="en-US" altLang="ko-KR" dirty="0"/>
              <a:t>. </a:t>
            </a:r>
            <a:r>
              <a:rPr lang="ko-KR" altLang="en-US" dirty="0"/>
              <a:t>거래의 안전성을 확보하기 위해 이용된다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86" y="662473"/>
            <a:ext cx="2427854" cy="5122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973" y="124603"/>
            <a:ext cx="8201025" cy="29265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973" y="3387012"/>
            <a:ext cx="7185835" cy="25950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55780" y="3387012"/>
            <a:ext cx="2496060" cy="16328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회원가입 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비밀번호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닉네임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이메일주소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인증번호 필수 입력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8" name="직사각형 39">
            <a:extLst>
              <a:ext uri="{FF2B5EF4-FFF2-40B4-BE49-F238E27FC236}">
                <a16:creationId xmlns="" xmlns:a16="http://schemas.microsoft.com/office/drawing/2014/main" id="{10937F9C-E0A8-4AE0-80F9-12FC533F6D44}"/>
              </a:ext>
            </a:extLst>
          </p:cNvPr>
          <p:cNvSpPr/>
          <p:nvPr/>
        </p:nvSpPr>
        <p:spPr>
          <a:xfrm>
            <a:off x="2366830" y="1662512"/>
            <a:ext cx="117550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회원가입</a:t>
            </a:r>
            <a:endParaRPr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CBA9C27A-1B34-4763-BE03-5EC90D9E7D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5070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91E55A87-2BA8-4910-81F1-C8E84DB98A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973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="" xmlns:a16="http://schemas.microsoft.com/office/drawing/2014/main" id="{AF6C9E59-DC19-4BCC-9930-DCEED523AF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106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*8~16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자의 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특수문자 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A69A7213-2ABC-427E-911C-53CE6AF763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5460692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302FC175-6621-4B35-89C0-0B4070642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445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숫자 혼용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44A3D0B0-1F11-4DE0-993F-96F2B39FF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57494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0CC2AAA7-7A92-4635-8D8F-B13D707F932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1767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659F9661-A9AD-4E09-BA4A-59A0329574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1758" y="4496126"/>
          <a:ext cx="90225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25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주소검색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13DA5635-D170-4999-9E23-BD7B8C4440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504101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53EA840D-57B6-4D68-A77C-4E9FDF5287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364279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C33B67F-F005-4B19-B470-DD8B2FC6DF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41088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C0EF700C-DA85-41A6-A4F5-B76434EFDEA8}"/>
              </a:ext>
            </a:extLst>
          </p:cNvPr>
          <p:cNvSpPr/>
          <p:nvPr/>
        </p:nvSpPr>
        <p:spPr>
          <a:xfrm>
            <a:off x="2001881" y="170783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65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표 8"/>
          <p:cNvGraphicFramePr/>
          <p:nvPr/>
        </p:nvGraphicFramePr>
        <p:xfrm>
          <a:off x="6200085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/>
                      </a:pPr>
                      <a:endParaRPr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 err="1"/>
                        <a:t>기능명</a:t>
                      </a:r>
                      <a:endParaRPr sz="1500" b="1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이용약관 내용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화살표 클릭시 스크롤 표시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user_w_sh_signup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9C1D8195-390B-4697-9AAF-669837E320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39544" y="3540711"/>
          <a:ext cx="1499317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317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전체 동의하기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6776F99-7EB9-4831-AD08-958A0626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20" y="3515923"/>
            <a:ext cx="336930" cy="336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BF358CE-4041-4EAC-8EB0-29B91CDA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44" y="3842562"/>
            <a:ext cx="336930" cy="3369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6949390-6EFC-4FD3-B298-0F9806C69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209437"/>
            <a:ext cx="336930" cy="336930"/>
          </a:xfrm>
          <a:prstGeom prst="rect">
            <a:avLst/>
          </a:prstGeom>
        </p:spPr>
      </p:pic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0B59C8F3-7A45-40E7-9F6F-A280B375E1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3875910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ZENTAL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이용 약관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57E60B41-DD47-4A4B-82FF-F0B7AEF7E6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204757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필수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개인정보 처리 방침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88B2B96-1218-43A9-BA9F-CED3F815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24" y="4574899"/>
            <a:ext cx="336930" cy="336930"/>
          </a:xfrm>
          <a:prstGeom prst="rect">
            <a:avLst/>
          </a:prstGeom>
        </p:spPr>
      </p:pic>
      <p:graphicFrame>
        <p:nvGraphicFramePr>
          <p:cNvPr id="27" name="Table 4">
            <a:extLst>
              <a:ext uri="{FF2B5EF4-FFF2-40B4-BE49-F238E27FC236}">
                <a16:creationId xmlns="" xmlns:a16="http://schemas.microsoft.com/office/drawing/2014/main" id="{6AF92742-DDED-40F3-A4EB-D1B670C849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99532" y="4601861"/>
          <a:ext cx="26351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14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선택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,SMS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광고 수신 동의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BEFC6DE6-3EF0-4516-BFBF-3A06286174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6830" y="5000459"/>
          <a:ext cx="333201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선택 한목은 동의하지 않아도 회원가입이 가능합니다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E30D426F-2EC1-4D98-8045-5479764286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3516" y="5776832"/>
          <a:ext cx="3332014" cy="39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98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</a:rPr>
                        <a:t>작성완료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129074EE-ABF1-4EF6-A03C-DAADB1BFF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25394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74C9B8DE-F2F0-43E6-9660-23534455F8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2720021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FA4C0D83-012D-4878-9F4C-AD00B90AC4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9540" y="2207547"/>
          <a:ext cx="118632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326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0C0F0D59-1BA2-444D-BAFD-F57A667432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3790" y="178787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이메일주소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0" name="Google Shape;173;g7c553259d1_0_81">
            <a:extLst>
              <a:ext uri="{FF2B5EF4-FFF2-40B4-BE49-F238E27FC236}">
                <a16:creationId xmlns="" xmlns:a16="http://schemas.microsoft.com/office/drawing/2014/main" id="{8CE306C9-47F3-4ECB-B92F-9F90BF99C12B}"/>
              </a:ext>
            </a:extLst>
          </p:cNvPr>
          <p:cNvSpPr/>
          <p:nvPr/>
        </p:nvSpPr>
        <p:spPr>
          <a:xfrm>
            <a:off x="5272450" y="372057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66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17" y="449213"/>
            <a:ext cx="3172268" cy="5630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59" y="439687"/>
            <a:ext cx="3191320" cy="56395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73" y="439687"/>
            <a:ext cx="3191320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21" y="372495"/>
            <a:ext cx="3191320" cy="56681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793" y="372495"/>
            <a:ext cx="320084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73" y="235055"/>
            <a:ext cx="7512908" cy="38742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73" y="4348332"/>
            <a:ext cx="7512908" cy="1093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24" y="5577491"/>
            <a:ext cx="10750378" cy="3271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058" y="6040269"/>
            <a:ext cx="8605820" cy="7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소셜로그인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,OAuth </a:t>
                      </a:r>
                      <a:r>
                        <a:rPr lang="ko-KR" altLang="en-US" sz="1200" dirty="0"/>
                        <a:t>프로세스에 따라 로그인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로그인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비밀번호 불일치시 각각에 해당하는 오류 메시지 출력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존재하지 않는 아이디입니다“</a:t>
                      </a:r>
                      <a:endParaRPr lang="en-US" altLang="ko-KR" sz="1200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en-US" altLang="ko-KR" sz="1200" dirty="0"/>
                        <a:t>“</a:t>
                      </a:r>
                      <a:r>
                        <a:rPr lang="ko-KR" altLang="en-US" sz="1200" dirty="0"/>
                        <a:t>비밀번호가 일치하지 않습니다＂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92964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000" b="0" u="none" strike="noStrike" cap="none" dirty="0" err="1">
                          <a:solidFill>
                            <a:schemeClr val="dk1"/>
                          </a:solidFill>
                        </a:rPr>
                        <a:t>user_w_sh_login</a:t>
                      </a:r>
                      <a:endParaRPr lang="en-US" altLang="ko-KR" sz="10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153231" y="1549903"/>
            <a:ext cx="3862562" cy="483010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22" name="직사각형 39">
            <a:extLst>
              <a:ext uri="{FF2B5EF4-FFF2-40B4-BE49-F238E27FC236}">
                <a16:creationId xmlns="" xmlns:a16="http://schemas.microsoft.com/office/drawing/2014/main" id="{FB747BC9-2E7B-4F56-9960-C763133B33C8}"/>
              </a:ext>
            </a:extLst>
          </p:cNvPr>
          <p:cNvSpPr/>
          <p:nvPr/>
        </p:nvSpPr>
        <p:spPr>
          <a:xfrm>
            <a:off x="2465178" y="1711426"/>
            <a:ext cx="3215629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b="1" dirty="0"/>
              <a:t>ZENTAL</a:t>
            </a:r>
            <a:r>
              <a:rPr lang="ko-KR" altLang="en-US" b="1" dirty="0"/>
              <a:t>로 거래 시작하기</a:t>
            </a:r>
            <a:endParaRPr b="1" dirty="0"/>
          </a:p>
        </p:txBody>
      </p:sp>
      <p:sp>
        <p:nvSpPr>
          <p:cNvPr id="27" name="직사각형 39">
            <a:extLst>
              <a:ext uri="{FF2B5EF4-FFF2-40B4-BE49-F238E27FC236}">
                <a16:creationId xmlns="" xmlns:a16="http://schemas.microsoft.com/office/drawing/2014/main" id="{3C7FE2F1-F12B-4502-9D99-3E16A471E87C}"/>
              </a:ext>
            </a:extLst>
          </p:cNvPr>
          <p:cNvSpPr/>
          <p:nvPr/>
        </p:nvSpPr>
        <p:spPr>
          <a:xfrm>
            <a:off x="2809477" y="2151864"/>
            <a:ext cx="2550070" cy="3550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altLang="ko-KR" sz="1200" dirty="0"/>
              <a:t>15</a:t>
            </a:r>
            <a:r>
              <a:rPr lang="ko-KR" altLang="en-US" sz="1200" dirty="0"/>
              <a:t>초만에 간편하게 로그인하고</a:t>
            </a:r>
            <a:endParaRPr lang="en-US" altLang="ko-KR" sz="1200" dirty="0"/>
          </a:p>
          <a:p>
            <a:pPr algn="ctr">
              <a:defRPr sz="1500"/>
            </a:pPr>
            <a:r>
              <a:rPr lang="ko-KR" altLang="en-US" sz="1200" dirty="0"/>
              <a:t>상품을 확인하세요</a:t>
            </a:r>
            <a:r>
              <a:rPr lang="en-US" altLang="ko-KR" sz="1200" dirty="0"/>
              <a:t>!</a:t>
            </a:r>
            <a:endParaRPr sz="1200"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4197EA20-DA30-4E36-8B3F-381EE666DD7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2641051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네이버로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78AC989C-6878-4185-B7E6-4AEB6BD849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063008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카카오로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C102427-E4B3-482B-BF27-3042F5CCA2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3501007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페이스북으로 이용하기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F28856D6-4C84-494D-8DDE-6945CFC4EE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067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0A4AF673-CEA2-4410-B2E4-1A3CD8ED64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505342"/>
          <a:ext cx="2958115" cy="278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784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marT="37785" marB="3778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15ED9EDB-CF0A-4E59-BA0D-1BE8CBB491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978" y="4949398"/>
          <a:ext cx="2958115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11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35" name="직사각형 39">
            <a:extLst>
              <a:ext uri="{FF2B5EF4-FFF2-40B4-BE49-F238E27FC236}">
                <a16:creationId xmlns="" xmlns:a16="http://schemas.microsoft.com/office/drawing/2014/main" id="{3044DB27-A675-4455-9AFA-A189B4CBE240}"/>
              </a:ext>
            </a:extLst>
          </p:cNvPr>
          <p:cNvSpPr/>
          <p:nvPr/>
        </p:nvSpPr>
        <p:spPr>
          <a:xfrm>
            <a:off x="2809477" y="5425532"/>
            <a:ext cx="2550070" cy="26449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찾기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9">
            <a:extLst>
              <a:ext uri="{FF2B5EF4-FFF2-40B4-BE49-F238E27FC236}">
                <a16:creationId xmlns="" xmlns:a16="http://schemas.microsoft.com/office/drawing/2014/main" id="{A739D292-00C5-4D80-B3E8-4978F1980E55}"/>
              </a:ext>
            </a:extLst>
          </p:cNvPr>
          <p:cNvSpPr/>
          <p:nvPr/>
        </p:nvSpPr>
        <p:spPr>
          <a:xfrm>
            <a:off x="2165685" y="5940504"/>
            <a:ext cx="3834066" cy="433853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아직 계정이 없으세요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회원가입 하기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" name="Google Shape;173;g7c553259d1_0_81">
            <a:extLst>
              <a:ext uri="{FF2B5EF4-FFF2-40B4-BE49-F238E27FC236}">
                <a16:creationId xmlns="" xmlns:a16="http://schemas.microsoft.com/office/drawing/2014/main" id="{8E5F5636-B184-44DD-801C-C0A2B20EECDF}"/>
              </a:ext>
            </a:extLst>
          </p:cNvPr>
          <p:cNvSpPr/>
          <p:nvPr/>
        </p:nvSpPr>
        <p:spPr>
          <a:xfrm>
            <a:off x="1984259" y="264105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73;g7c553259d1_0_81">
            <a:extLst>
              <a:ext uri="{FF2B5EF4-FFF2-40B4-BE49-F238E27FC236}">
                <a16:creationId xmlns="" xmlns:a16="http://schemas.microsoft.com/office/drawing/2014/main" id="{03F8C136-D9AD-4B44-85ED-1F49C036071B}"/>
              </a:ext>
            </a:extLst>
          </p:cNvPr>
          <p:cNvSpPr/>
          <p:nvPr/>
        </p:nvSpPr>
        <p:spPr>
          <a:xfrm>
            <a:off x="1941581" y="499463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05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62" y="502505"/>
            <a:ext cx="3162741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67" y="128344"/>
            <a:ext cx="9051650" cy="4913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48" y="5475183"/>
            <a:ext cx="5919333" cy="2378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54" y="5805129"/>
            <a:ext cx="9801881" cy="8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유저플로우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3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41" y="531125"/>
            <a:ext cx="9093975" cy="4928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87" y="5795731"/>
            <a:ext cx="6983252" cy="7039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448" y="1380249"/>
            <a:ext cx="2381582" cy="533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161793"/>
            <a:ext cx="196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40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28" y="3665044"/>
            <a:ext cx="3701025" cy="26579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223" y="4581146"/>
            <a:ext cx="2173271" cy="6609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6" y="970521"/>
            <a:ext cx="11591664" cy="21186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0087" y="313262"/>
            <a:ext cx="27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 프로세스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2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19" y="4474502"/>
            <a:ext cx="4651120" cy="10778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82" y="4396404"/>
            <a:ext cx="5878412" cy="1233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79" y="902274"/>
            <a:ext cx="10698068" cy="22196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227" y="214408"/>
            <a:ext cx="1968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 smtClean="0"/>
              <a:t> 상단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6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13" y="1144463"/>
            <a:ext cx="10495253" cy="1498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313262"/>
            <a:ext cx="292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 프로세스 페이지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7" y="5197510"/>
            <a:ext cx="11252886" cy="1236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589" y="4518678"/>
            <a:ext cx="292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382" y="2709329"/>
            <a:ext cx="4717073" cy="12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인증번호 요청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이메일에서 인증버튼 클릭시 생략가능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아이디 정보 출력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user_w_sh_findID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231432"/>
            <a:ext cx="3862562" cy="3233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344041"/>
            <a:ext cx="143514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 dirty="0"/>
              <a:t>아이디 찾기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01969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2903024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="" xmlns:a16="http://schemas.microsoft.com/office/drawing/2014/main" id="{40FB2DB6-A515-4915-A8A9-7E513800DA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3277199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인증번호요청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4" name="Table 4">
            <a:extLst>
              <a:ext uri="{FF2B5EF4-FFF2-40B4-BE49-F238E27FC236}">
                <a16:creationId xmlns="" xmlns:a16="http://schemas.microsoft.com/office/drawing/2014/main" id="{612214B3-67AB-4F9C-8335-09C141ED67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174166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인증번호 입력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="" xmlns:a16="http://schemas.microsoft.com/office/drawing/2014/main" id="{C70A04D7-E27B-4E46-B6D4-2D6F40CC3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11530" y="4149396"/>
          <a:ext cx="126752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521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인증하기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836674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5" name="Google Shape;173;g7c553259d1_0_81">
            <a:extLst>
              <a:ext uri="{FF2B5EF4-FFF2-40B4-BE49-F238E27FC236}">
                <a16:creationId xmlns="" xmlns:a16="http://schemas.microsoft.com/office/drawing/2014/main" id="{702BFF63-C56B-4AEF-8EFB-B9A366CCCB5C}"/>
              </a:ext>
            </a:extLst>
          </p:cNvPr>
          <p:cNvSpPr/>
          <p:nvPr/>
        </p:nvSpPr>
        <p:spPr>
          <a:xfrm>
            <a:off x="1991643" y="414902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947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37" y="214184"/>
            <a:ext cx="8267127" cy="4650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42" y="5306239"/>
            <a:ext cx="7242279" cy="2154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65" y="5623146"/>
            <a:ext cx="186716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44" y="296563"/>
            <a:ext cx="8446402" cy="45663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57" y="5163432"/>
            <a:ext cx="9288171" cy="238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071" y="5627910"/>
            <a:ext cx="276263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65862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이메일 입력</a:t>
                      </a:r>
                      <a:endParaRPr lang="en-US" altLang="ko-KR" dirty="0"/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아이디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이메일 불일치시 각각에 해당하는 오류 메시지 출력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아이디입니다“</a:t>
                      </a:r>
                    </a:p>
                    <a:p>
                      <a:pPr marL="171450" indent="-1714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“존재하지 않는 이메일입니다＂</a:t>
                      </a:r>
                    </a:p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512786"/>
            <a:ext cx="3862562" cy="256916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47037" y="2625395"/>
            <a:ext cx="1663569" cy="4152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>
              <a:defRPr sz="1500"/>
            </a:pPr>
            <a:r>
              <a:rPr lang="ko-KR" altLang="en-US" b="1"/>
              <a:t>비밀번호 재설정</a:t>
            </a:r>
            <a:endParaRPr b="1" dirty="0"/>
          </a:p>
        </p:txBody>
      </p:sp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BCADA20C-1FA2-4896-B862-3ABC474513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759172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="" xmlns:a16="http://schemas.microsoft.com/office/drawing/2014/main" id="{47148959-1CDB-4AF4-9E44-C253023188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3360227"/>
          <a:ext cx="333201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2056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6" name="Table 4">
            <a:extLst>
              <a:ext uri="{FF2B5EF4-FFF2-40B4-BE49-F238E27FC236}">
                <a16:creationId xmlns="" xmlns:a16="http://schemas.microsoft.com/office/drawing/2014/main" id="{D1166A0F-7A45-44BD-8DA0-D51FE1F90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47037" y="4391101"/>
          <a:ext cx="3332014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2014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2" name="Google Shape;173;g7c553259d1_0_81">
            <a:extLst>
              <a:ext uri="{FF2B5EF4-FFF2-40B4-BE49-F238E27FC236}">
                <a16:creationId xmlns="" xmlns:a16="http://schemas.microsoft.com/office/drawing/2014/main" id="{9B754C46-DA9A-445F-ACF4-7F494376A1D5}"/>
              </a:ext>
            </a:extLst>
          </p:cNvPr>
          <p:cNvSpPr/>
          <p:nvPr/>
        </p:nvSpPr>
        <p:spPr>
          <a:xfrm>
            <a:off x="2037538" y="438948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78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250209"/>
            <a:ext cx="8732108" cy="4744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81" y="5519847"/>
            <a:ext cx="10040751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16" y="5912297"/>
            <a:ext cx="9292280" cy="7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이메일 확인하기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해당 이메일 플랫폼으로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user_w_sh_findPwd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비밀번호 재설정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39">
            <a:extLst>
              <a:ext uri="{FF2B5EF4-FFF2-40B4-BE49-F238E27FC236}">
                <a16:creationId xmlns="" xmlns:a16="http://schemas.microsoft.com/office/drawing/2014/main" id="{62A78574-1857-47FF-802B-CF8DC6B2A79E}"/>
              </a:ext>
            </a:extLst>
          </p:cNvPr>
          <p:cNvSpPr/>
          <p:nvPr/>
        </p:nvSpPr>
        <p:spPr>
          <a:xfrm>
            <a:off x="2233438" y="2600709"/>
            <a:ext cx="3862562" cy="232298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/>
          </a:p>
        </p:txBody>
      </p:sp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425230" y="3247005"/>
            <a:ext cx="3478978" cy="3639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asddfasdfa@naver.com</a:t>
            </a:r>
            <a:r>
              <a:rPr lang="ko-KR" altLang="en-US" b="1" dirty="0"/>
              <a:t> </a:t>
            </a:r>
            <a:r>
              <a:rPr lang="ko-KR" altLang="en-US" dirty="0"/>
              <a:t>으로 비밀번호 재설정 메일이 발송 되었습니다</a:t>
            </a:r>
            <a:endParaRPr dirty="0"/>
          </a:p>
        </p:txBody>
      </p:sp>
      <p:graphicFrame>
        <p:nvGraphicFramePr>
          <p:cNvPr id="15" name="Table 4">
            <a:extLst>
              <a:ext uri="{FF2B5EF4-FFF2-40B4-BE49-F238E27FC236}">
                <a16:creationId xmlns="" xmlns:a16="http://schemas.microsoft.com/office/drawing/2014/main" id="{0C399127-1547-4622-BA81-940726092E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25230" y="4015489"/>
          <a:ext cx="3478978" cy="369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978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369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</a:rPr>
                        <a:t>이메일 확인하기</a:t>
                      </a:r>
                    </a:p>
                  </a:txBody>
                  <a:tcPr marT="37785" marB="377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10" name="Google Shape;173;g7c553259d1_0_81">
            <a:extLst>
              <a:ext uri="{FF2B5EF4-FFF2-40B4-BE49-F238E27FC236}">
                <a16:creationId xmlns="" xmlns:a16="http://schemas.microsoft.com/office/drawing/2014/main" id="{5ED1EA83-E4BF-4078-827C-E35C1D98A05B}"/>
              </a:ext>
            </a:extLst>
          </p:cNvPr>
          <p:cNvSpPr/>
          <p:nvPr/>
        </p:nvSpPr>
        <p:spPr>
          <a:xfrm>
            <a:off x="2026634" y="403810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276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67" y="2523325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0214" y="4006937"/>
            <a:ext cx="827305" cy="4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-KR" altLang="en-US" sz="1333" b="1"/>
              <a:t>사용자</a:t>
            </a:r>
            <a:endParaRPr sz="1333" b="1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567" y="1730667"/>
            <a:ext cx="70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10934559" y="3076157"/>
            <a:ext cx="1336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" altLang="en-US" sz="1333" b="1"/>
              <a:t>관리자</a:t>
            </a:r>
            <a:endParaRPr sz="1333" b="1"/>
          </a:p>
        </p:txBody>
      </p:sp>
      <p:cxnSp>
        <p:nvCxnSpPr>
          <p:cNvPr id="101" name="Google Shape;101;p13"/>
          <p:cNvCxnSpPr>
            <a:stCxn id="60" idx="1"/>
            <a:endCxn id="102" idx="3"/>
          </p:cNvCxnSpPr>
          <p:nvPr/>
        </p:nvCxnSpPr>
        <p:spPr>
          <a:xfrm flipH="1" flipV="1">
            <a:off x="9793861" y="1327661"/>
            <a:ext cx="1454706" cy="1111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3"/>
          <p:cNvCxnSpPr>
            <a:stCxn id="60" idx="1"/>
            <a:endCxn id="96" idx="3"/>
          </p:cNvCxnSpPr>
          <p:nvPr/>
        </p:nvCxnSpPr>
        <p:spPr>
          <a:xfrm flipH="1" flipV="1">
            <a:off x="9793861" y="375674"/>
            <a:ext cx="1454706" cy="20629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3"/>
          <p:cNvCxnSpPr>
            <a:stCxn id="60" idx="1"/>
            <a:endCxn id="105" idx="3"/>
          </p:cNvCxnSpPr>
          <p:nvPr/>
        </p:nvCxnSpPr>
        <p:spPr>
          <a:xfrm flipH="1" flipV="1">
            <a:off x="9793861" y="2279648"/>
            <a:ext cx="1454706" cy="159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7924261" y="1071661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캐러셀</a:t>
            </a:r>
            <a:r>
              <a:rPr lang="ko-KR" altLang="en-US" sz="1333" dirty="0" smtClean="0"/>
              <a:t> 배너 관리</a:t>
            </a:r>
            <a:endParaRPr sz="1333" dirty="0"/>
          </a:p>
        </p:txBody>
      </p:sp>
      <p:sp>
        <p:nvSpPr>
          <p:cNvPr id="105" name="Google Shape;105;p13"/>
          <p:cNvSpPr/>
          <p:nvPr/>
        </p:nvSpPr>
        <p:spPr>
          <a:xfrm>
            <a:off x="7924261" y="2023648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메인 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추천상품 관리</a:t>
            </a:r>
            <a:endParaRPr sz="1333" dirty="0"/>
          </a:p>
        </p:txBody>
      </p:sp>
      <p:sp>
        <p:nvSpPr>
          <p:cNvPr id="113" name="Google Shape;113;p13"/>
          <p:cNvSpPr/>
          <p:nvPr/>
        </p:nvSpPr>
        <p:spPr>
          <a:xfrm>
            <a:off x="7924261" y="583159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sz="1333" dirty="0" smtClean="0"/>
              <a:t>FAQ </a:t>
            </a:r>
            <a:r>
              <a:rPr lang="ko-KR" altLang="en-US" sz="1333" dirty="0" smtClean="0"/>
              <a:t>이용정보 </a:t>
            </a:r>
            <a:r>
              <a:rPr lang="ko-KR" altLang="en-US" sz="1333" dirty="0"/>
              <a:t>관리</a:t>
            </a:r>
            <a:endParaRPr sz="1333" b="1" dirty="0"/>
          </a:p>
        </p:txBody>
      </p:sp>
      <p:sp>
        <p:nvSpPr>
          <p:cNvPr id="114" name="Google Shape;114;p13"/>
          <p:cNvSpPr/>
          <p:nvPr/>
        </p:nvSpPr>
        <p:spPr>
          <a:xfrm>
            <a:off x="7924261" y="3927622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/>
              <a:t>관리</a:t>
            </a:r>
            <a:endParaRPr sz="1333" dirty="0"/>
          </a:p>
        </p:txBody>
      </p:sp>
      <p:sp>
        <p:nvSpPr>
          <p:cNvPr id="96" name="Google Shape;96;p13"/>
          <p:cNvSpPr/>
          <p:nvPr/>
        </p:nvSpPr>
        <p:spPr>
          <a:xfrm>
            <a:off x="7924261" y="119674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333" dirty="0"/>
              <a:t>회원 관리</a:t>
            </a:r>
            <a:endParaRPr sz="1333" dirty="0"/>
          </a:p>
        </p:txBody>
      </p:sp>
      <p:cxnSp>
        <p:nvCxnSpPr>
          <p:cNvPr id="116" name="Google Shape;116;p13"/>
          <p:cNvCxnSpPr>
            <a:stCxn id="60" idx="1"/>
            <a:endCxn id="113" idx="3"/>
          </p:cNvCxnSpPr>
          <p:nvPr/>
        </p:nvCxnSpPr>
        <p:spPr>
          <a:xfrm flipH="1">
            <a:off x="9793861" y="2438667"/>
            <a:ext cx="1454706" cy="36489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3"/>
          <p:cNvCxnSpPr>
            <a:stCxn id="60" idx="1"/>
            <a:endCxn id="114" idx="3"/>
          </p:cNvCxnSpPr>
          <p:nvPr/>
        </p:nvCxnSpPr>
        <p:spPr>
          <a:xfrm flipH="1">
            <a:off x="9793861" y="2438667"/>
            <a:ext cx="1454706" cy="17449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02;p13">
            <a:extLst>
              <a:ext uri="{FF2B5EF4-FFF2-40B4-BE49-F238E27FC236}">
                <a16:creationId xmlns:a16="http://schemas.microsoft.com/office/drawing/2014/main" xmlns="" id="{D4EAD755-BB98-41D1-9C16-8CC51AD0D492}"/>
              </a:ext>
            </a:extLst>
          </p:cNvPr>
          <p:cNvSpPr/>
          <p:nvPr/>
        </p:nvSpPr>
        <p:spPr>
          <a:xfrm>
            <a:off x="1835907" y="298810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조회</a:t>
            </a:r>
            <a:endParaRPr sz="1333" dirty="0"/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575667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등록 및 조회</a:t>
            </a:r>
            <a:endParaRPr sz="1333" dirty="0"/>
          </a:p>
        </p:txBody>
      </p:sp>
      <p:sp>
        <p:nvSpPr>
          <p:cNvPr id="134" name="Google Shape;102;p13">
            <a:extLst>
              <a:ext uri="{FF2B5EF4-FFF2-40B4-BE49-F238E27FC236}">
                <a16:creationId xmlns:a16="http://schemas.microsoft.com/office/drawing/2014/main" xmlns="" id="{D3A6E16D-F04D-438A-910E-015063641DEE}"/>
              </a:ext>
            </a:extLst>
          </p:cNvPr>
          <p:cNvSpPr/>
          <p:nvPr/>
        </p:nvSpPr>
        <p:spPr>
          <a:xfrm>
            <a:off x="4811672" y="961608"/>
            <a:ext cx="1699072" cy="339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상세 </a:t>
            </a:r>
            <a:r>
              <a:rPr lang="ko-KR" altLang="en-US" sz="1333" dirty="0" smtClean="0"/>
              <a:t>내용 조회</a:t>
            </a:r>
            <a:endParaRPr lang="en-US" altLang="ko-KR" sz="1333" dirty="0" smtClean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D075E94-0CF2-4C33-9C68-54B7C926C541}"/>
              </a:ext>
            </a:extLst>
          </p:cNvPr>
          <p:cNvCxnSpPr>
            <a:stCxn id="134" idx="1"/>
            <a:endCxn id="132" idx="3"/>
          </p:cNvCxnSpPr>
          <p:nvPr/>
        </p:nvCxnSpPr>
        <p:spPr>
          <a:xfrm flipH="1">
            <a:off x="4055533" y="1131189"/>
            <a:ext cx="756139" cy="206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Google Shape;102;p13">
            <a:extLst>
              <a:ext uri="{FF2B5EF4-FFF2-40B4-BE49-F238E27FC236}">
                <a16:creationId xmlns:a16="http://schemas.microsoft.com/office/drawing/2014/main" xmlns="" id="{5101804D-D6A1-4286-8A27-033B15070974}"/>
              </a:ext>
            </a:extLst>
          </p:cNvPr>
          <p:cNvSpPr/>
          <p:nvPr/>
        </p:nvSpPr>
        <p:spPr>
          <a:xfrm>
            <a:off x="4811672" y="1444155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메인 </a:t>
            </a:r>
            <a:r>
              <a:rPr lang="ko-KR" altLang="en-US" sz="1333" dirty="0" smtClean="0"/>
              <a:t>화면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추천 상품 조회</a:t>
            </a:r>
            <a:endParaRPr sz="1333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104D6FE-FDB9-4CFD-80F0-810AB4EDD095}"/>
              </a:ext>
            </a:extLst>
          </p:cNvPr>
          <p:cNvCxnSpPr>
            <a:cxnSpLocks/>
            <a:stCxn id="135" idx="1"/>
            <a:endCxn id="132" idx="3"/>
          </p:cNvCxnSpPr>
          <p:nvPr/>
        </p:nvCxnSpPr>
        <p:spPr>
          <a:xfrm flipH="1">
            <a:off x="4055533" y="1715285"/>
            <a:ext cx="756139" cy="147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Google Shape;102;p13">
            <a:extLst>
              <a:ext uri="{FF2B5EF4-FFF2-40B4-BE49-F238E27FC236}">
                <a16:creationId xmlns:a16="http://schemas.microsoft.com/office/drawing/2014/main" xmlns="" id="{737557CC-446E-40A6-A817-32FD75CC9000}"/>
              </a:ext>
            </a:extLst>
          </p:cNvPr>
          <p:cNvSpPr/>
          <p:nvPr/>
        </p:nvSpPr>
        <p:spPr>
          <a:xfrm>
            <a:off x="4811672" y="2129799"/>
            <a:ext cx="1699072" cy="5422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카테고리별</a:t>
            </a:r>
            <a:endParaRPr lang="en-US" altLang="ko-KR" sz="1333" dirty="0" smtClean="0"/>
          </a:p>
          <a:p>
            <a:pPr algn="ctr"/>
            <a:r>
              <a:rPr lang="ko-KR" altLang="en-US" sz="1333" dirty="0" smtClean="0"/>
              <a:t>아이템 조회</a:t>
            </a:r>
            <a:endParaRPr sz="1333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EB97819E-5731-4A26-AD2A-4CA936973276}"/>
              </a:ext>
            </a:extLst>
          </p:cNvPr>
          <p:cNvCxnSpPr>
            <a:stCxn id="136" idx="1"/>
            <a:endCxn id="132" idx="3"/>
          </p:cNvCxnSpPr>
          <p:nvPr/>
        </p:nvCxnSpPr>
        <p:spPr>
          <a:xfrm flipH="1">
            <a:off x="4055533" y="2400929"/>
            <a:ext cx="756139" cy="79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772C3FB8-3FDC-4065-966D-CC2A9530C386}"/>
              </a:ext>
            </a:extLst>
          </p:cNvPr>
          <p:cNvCxnSpPr>
            <a:stCxn id="54" idx="3"/>
            <a:endCxn id="132" idx="1"/>
          </p:cNvCxnSpPr>
          <p:nvPr/>
        </p:nvCxnSpPr>
        <p:spPr>
          <a:xfrm flipV="1">
            <a:off x="957867" y="3194173"/>
            <a:ext cx="878040" cy="3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133" idx="1"/>
          </p:cNvCxnSpPr>
          <p:nvPr/>
        </p:nvCxnSpPr>
        <p:spPr>
          <a:xfrm>
            <a:off x="957867" y="3231325"/>
            <a:ext cx="878040" cy="27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354181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endParaRPr sz="1333" dirty="0"/>
          </a:p>
        </p:txBody>
      </p:sp>
      <p:sp>
        <p:nvSpPr>
          <p:cNvPr id="142" name="Google Shape;102;p13">
            <a:extLst>
              <a:ext uri="{FF2B5EF4-FFF2-40B4-BE49-F238E27FC236}">
                <a16:creationId xmlns:a16="http://schemas.microsoft.com/office/drawing/2014/main" xmlns="" id="{FD360B97-08F3-48C9-BA9A-3E33688CFEA6}"/>
              </a:ext>
            </a:extLst>
          </p:cNvPr>
          <p:cNvSpPr/>
          <p:nvPr/>
        </p:nvSpPr>
        <p:spPr>
          <a:xfrm>
            <a:off x="4811672" y="2815443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 상품 문의</a:t>
            </a:r>
            <a:endParaRPr sz="1333" dirty="0"/>
          </a:p>
        </p:txBody>
      </p:sp>
      <p:sp>
        <p:nvSpPr>
          <p:cNvPr id="14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110102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평점 등록</a:t>
            </a:r>
            <a:endParaRPr sz="1333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xmlns="" id="{36BE17A4-D36C-4B3A-A5DF-EECDF148F3CC}"/>
              </a:ext>
            </a:extLst>
          </p:cNvPr>
          <p:cNvCxnSpPr>
            <a:stCxn id="142" idx="1"/>
            <a:endCxn id="132" idx="3"/>
          </p:cNvCxnSpPr>
          <p:nvPr/>
        </p:nvCxnSpPr>
        <p:spPr>
          <a:xfrm flipH="1">
            <a:off x="4055533" y="2992369"/>
            <a:ext cx="756139" cy="20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43" idx="1"/>
            <a:endCxn id="256" idx="3"/>
          </p:cNvCxnSpPr>
          <p:nvPr/>
        </p:nvCxnSpPr>
        <p:spPr>
          <a:xfrm flipH="1">
            <a:off x="4055533" y="4287028"/>
            <a:ext cx="756140" cy="1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43438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</a:t>
            </a:r>
            <a:r>
              <a:rPr lang="ko-KR" altLang="en-US" sz="1333" dirty="0"/>
              <a:t>등록</a:t>
            </a:r>
            <a:endParaRPr sz="1333" dirty="0"/>
          </a:p>
        </p:txBody>
      </p:sp>
      <p:sp>
        <p:nvSpPr>
          <p:cNvPr id="61" name="Google Shape;102;p13">
            <a:extLst>
              <a:ext uri="{FF2B5EF4-FFF2-40B4-BE49-F238E27FC236}">
                <a16:creationId xmlns:a16="http://schemas.microsoft.com/office/drawing/2014/main" xmlns="" id="{6AB88040-6CCB-4E2E-A198-3B518EE2CAAB}"/>
              </a:ext>
            </a:extLst>
          </p:cNvPr>
          <p:cNvSpPr/>
          <p:nvPr/>
        </p:nvSpPr>
        <p:spPr>
          <a:xfrm>
            <a:off x="4811672" y="3312680"/>
            <a:ext cx="1699072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/>
              <a:t>신고</a:t>
            </a:r>
            <a:endParaRPr sz="1333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0FE7E1A2-AFBD-447F-934C-59A4FF4A4A31}"/>
              </a:ext>
            </a:extLst>
          </p:cNvPr>
          <p:cNvCxnSpPr>
            <a:cxnSpLocks/>
            <a:stCxn id="61" idx="1"/>
            <a:endCxn id="132" idx="3"/>
          </p:cNvCxnSpPr>
          <p:nvPr/>
        </p:nvCxnSpPr>
        <p:spPr>
          <a:xfrm flipH="1" flipV="1">
            <a:off x="4055533" y="3194173"/>
            <a:ext cx="756139" cy="29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CE2FE515-B154-4255-AE81-D1963396C1ED}"/>
              </a:ext>
            </a:extLst>
          </p:cNvPr>
          <p:cNvCxnSpPr>
            <a:cxnSpLocks/>
            <a:stCxn id="54" idx="3"/>
            <a:endCxn id="140" idx="1"/>
          </p:cNvCxnSpPr>
          <p:nvPr/>
        </p:nvCxnSpPr>
        <p:spPr>
          <a:xfrm>
            <a:off x="957867" y="3231325"/>
            <a:ext cx="878040" cy="5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56" idx="1"/>
          </p:cNvCxnSpPr>
          <p:nvPr/>
        </p:nvCxnSpPr>
        <p:spPr>
          <a:xfrm flipV="1">
            <a:off x="957867" y="2640459"/>
            <a:ext cx="878040" cy="59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219531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로그인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회원가입</a:t>
            </a:r>
            <a:endParaRPr sz="1333" dirty="0"/>
          </a:p>
        </p:txBody>
      </p:sp>
      <p:sp>
        <p:nvSpPr>
          <p:cNvPr id="1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773245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등급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포인트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쿠폰 제도</a:t>
            </a:r>
            <a:endParaRPr sz="1333" dirty="0"/>
          </a:p>
        </p:txBody>
      </p:sp>
      <p:sp>
        <p:nvSpPr>
          <p:cNvPr id="214" name="Google Shape;102;p13">
            <a:extLst>
              <a:ext uri="{FF2B5EF4-FFF2-40B4-BE49-F238E27FC236}">
                <a16:creationId xmlns:a16="http://schemas.microsoft.com/office/drawing/2014/main" xmlns="" id="{85AB7D6F-8B57-4DEC-9E37-3F7B85052802}"/>
              </a:ext>
            </a:extLst>
          </p:cNvPr>
          <p:cNvSpPr/>
          <p:nvPr/>
        </p:nvSpPr>
        <p:spPr>
          <a:xfrm>
            <a:off x="1835907" y="6310390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공지사항 </a:t>
            </a:r>
            <a:r>
              <a:rPr lang="en-US" altLang="ko-KR" sz="1333" dirty="0" smtClean="0"/>
              <a:t>FAQ </a:t>
            </a:r>
            <a:r>
              <a:rPr lang="ko-KR" altLang="en-US" sz="1333" dirty="0" smtClean="0"/>
              <a:t>이용가이드 게시판</a:t>
            </a:r>
            <a:endParaRPr sz="1333" dirty="0"/>
          </a:p>
        </p:txBody>
      </p:sp>
      <p:sp>
        <p:nvSpPr>
          <p:cNvPr id="217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64924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요청</a:t>
            </a:r>
            <a:endParaRPr sz="1333" dirty="0"/>
          </a:p>
        </p:txBody>
      </p:sp>
      <p:sp>
        <p:nvSpPr>
          <p:cNvPr id="230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880673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333" dirty="0" smtClean="0"/>
              <a:t>E</a:t>
            </a:r>
            <a:r>
              <a:rPr lang="ko-KR" altLang="en-US" sz="1333" dirty="0" smtClean="0"/>
              <a:t>머니 충전 </a:t>
            </a:r>
            <a:r>
              <a:rPr lang="en-US" altLang="ko-KR" sz="1333" dirty="0" smtClean="0"/>
              <a:t>/ </a:t>
            </a:r>
            <a:r>
              <a:rPr lang="ko-KR" altLang="en-US" sz="1333" dirty="0" smtClean="0"/>
              <a:t>출금</a:t>
            </a:r>
            <a:endParaRPr sz="1333" dirty="0"/>
          </a:p>
        </p:txBody>
      </p:sp>
      <p:sp>
        <p:nvSpPr>
          <p:cNvPr id="232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5202957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상품 </a:t>
            </a:r>
            <a:r>
              <a:rPr lang="ko-KR" altLang="en-US" sz="1333" dirty="0" err="1" smtClean="0"/>
              <a:t>찜하기</a:t>
            </a:r>
            <a:r>
              <a:rPr lang="ko-KR" altLang="en-US" sz="1333" dirty="0" smtClean="0"/>
              <a:t> </a:t>
            </a:r>
            <a:r>
              <a:rPr lang="en-US" altLang="ko-KR" sz="1333" dirty="0" smtClean="0"/>
              <a:t>/</a:t>
            </a:r>
          </a:p>
          <a:p>
            <a:pPr algn="ctr"/>
            <a:r>
              <a:rPr lang="ko-KR" altLang="en-US" sz="1333" dirty="0" smtClean="0"/>
              <a:t>회원 </a:t>
            </a:r>
            <a:r>
              <a:rPr lang="ko-KR" altLang="en-US" sz="1333" dirty="0" err="1" smtClean="0"/>
              <a:t>팔로우</a:t>
            </a:r>
            <a:endParaRPr sz="1333" dirty="0"/>
          </a:p>
        </p:txBody>
      </p:sp>
      <p:sp>
        <p:nvSpPr>
          <p:cNvPr id="246" name="Google Shape;102;p13">
            <a:extLst>
              <a:ext uri="{FF2B5EF4-FFF2-40B4-BE49-F238E27FC236}">
                <a16:creationId xmlns:a16="http://schemas.microsoft.com/office/drawing/2014/main" xmlns="" id="{C704DD7E-8B1F-4B5A-832E-6B178666BEB8}"/>
              </a:ext>
            </a:extLst>
          </p:cNvPr>
          <p:cNvSpPr/>
          <p:nvPr/>
        </p:nvSpPr>
        <p:spPr>
          <a:xfrm>
            <a:off x="1835907" y="132695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Q&amp;A, </a:t>
            </a:r>
            <a:r>
              <a:rPr lang="ko-KR" altLang="en-US" sz="1333" dirty="0" err="1" smtClean="0"/>
              <a:t>상품렌탈</a:t>
            </a:r>
            <a:r>
              <a:rPr lang="en-US" altLang="ko-KR" sz="1333" dirty="0" smtClean="0"/>
              <a:t>, </a:t>
            </a:r>
            <a:r>
              <a:rPr lang="ko-KR" altLang="en-US" sz="1333" dirty="0" err="1" smtClean="0"/>
              <a:t>렌탈요청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문의</a:t>
            </a:r>
            <a:r>
              <a:rPr lang="en-US" altLang="ko-KR" sz="1333" dirty="0" smtClean="0"/>
              <a:t>, </a:t>
            </a:r>
            <a:r>
              <a:rPr lang="ko-KR" altLang="en-US" sz="1333" dirty="0" smtClean="0"/>
              <a:t>상품 신고 알림</a:t>
            </a:r>
            <a:endParaRPr sz="1333" dirty="0"/>
          </a:p>
        </p:txBody>
      </p:sp>
      <p:sp>
        <p:nvSpPr>
          <p:cNvPr id="256" name="Google Shape;102;p13">
            <a:extLst>
              <a:ext uri="{FF2B5EF4-FFF2-40B4-BE49-F238E27FC236}">
                <a16:creationId xmlns:a16="http://schemas.microsoft.com/office/drawing/2014/main" xmlns="" id="{66D0C005-DEF3-48FD-A074-0C0ABD142A2A}"/>
              </a:ext>
            </a:extLst>
          </p:cNvPr>
          <p:cNvSpPr/>
          <p:nvPr/>
        </p:nvSpPr>
        <p:spPr>
          <a:xfrm>
            <a:off x="1835907" y="4095529"/>
            <a:ext cx="2219626" cy="41214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err="1" smtClean="0"/>
              <a:t>렌탈</a:t>
            </a:r>
            <a:r>
              <a:rPr lang="ko-KR" altLang="en-US" sz="1333" dirty="0" smtClean="0"/>
              <a:t> 상품 반</a:t>
            </a:r>
            <a:r>
              <a:rPr lang="ko-KR" altLang="en-US" sz="1333" dirty="0"/>
              <a:t>납</a:t>
            </a:r>
            <a:endParaRPr sz="1333" dirty="0"/>
          </a:p>
        </p:txBody>
      </p:sp>
      <p:sp>
        <p:nvSpPr>
          <p:cNvPr id="287" name="Google Shape;105;p13"/>
          <p:cNvSpPr/>
          <p:nvPr/>
        </p:nvSpPr>
        <p:spPr>
          <a:xfrm>
            <a:off x="7924261" y="2975635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카테고리 관리</a:t>
            </a:r>
            <a:endParaRPr sz="1333" dirty="0"/>
          </a:p>
        </p:txBody>
      </p:sp>
      <p:sp>
        <p:nvSpPr>
          <p:cNvPr id="293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3" y="4543707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smtClean="0"/>
              <a:t>후기 등록</a:t>
            </a:r>
            <a:endParaRPr lang="en-US" altLang="ko-KR" sz="1333" dirty="0" smtClean="0"/>
          </a:p>
        </p:txBody>
      </p:sp>
      <p:sp>
        <p:nvSpPr>
          <p:cNvPr id="84" name="Google Shape;102;p13">
            <a:extLst>
              <a:ext uri="{FF2B5EF4-FFF2-40B4-BE49-F238E27FC236}">
                <a16:creationId xmlns:a16="http://schemas.microsoft.com/office/drawing/2014/main" xmlns="" id="{BD2B7044-AE64-4FDD-A94F-3B6D34A54012}"/>
              </a:ext>
            </a:extLst>
          </p:cNvPr>
          <p:cNvSpPr/>
          <p:nvPr/>
        </p:nvSpPr>
        <p:spPr>
          <a:xfrm>
            <a:off x="4811674" y="4977313"/>
            <a:ext cx="1699071" cy="35385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333" dirty="0" smtClean="0"/>
              <a:t>후기 답변 등록</a:t>
            </a:r>
            <a:endParaRPr lang="en-US" altLang="ko-KR" sz="1333" dirty="0" smtClean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93" idx="1"/>
            <a:endCxn id="256" idx="3"/>
          </p:cNvCxnSpPr>
          <p:nvPr/>
        </p:nvCxnSpPr>
        <p:spPr>
          <a:xfrm flipH="1" flipV="1">
            <a:off x="4055533" y="4301601"/>
            <a:ext cx="756140" cy="41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84" idx="1"/>
            <a:endCxn id="256" idx="3"/>
          </p:cNvCxnSpPr>
          <p:nvPr/>
        </p:nvCxnSpPr>
        <p:spPr>
          <a:xfrm flipH="1" flipV="1">
            <a:off x="4055533" y="4301601"/>
            <a:ext cx="756141" cy="852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Google Shape;114;p13"/>
          <p:cNvSpPr/>
          <p:nvPr/>
        </p:nvSpPr>
        <p:spPr>
          <a:xfrm>
            <a:off x="7924261" y="4879609"/>
            <a:ext cx="1869600" cy="51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333" dirty="0" smtClean="0"/>
              <a:t>Q&amp;A </a:t>
            </a:r>
            <a:r>
              <a:rPr lang="ko-KR" altLang="en-US" sz="1333" dirty="0" smtClean="0"/>
              <a:t>답변</a:t>
            </a:r>
            <a:endParaRPr sz="1333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5" idx="1"/>
            <a:endCxn id="133" idx="3"/>
          </p:cNvCxnSpPr>
          <p:nvPr/>
        </p:nvCxnSpPr>
        <p:spPr>
          <a:xfrm flipH="1">
            <a:off x="4055533" y="5135609"/>
            <a:ext cx="3868728" cy="82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endCxn id="214" idx="3"/>
          </p:cNvCxnSpPr>
          <p:nvPr/>
        </p:nvCxnSpPr>
        <p:spPr>
          <a:xfrm flipH="1">
            <a:off x="4055533" y="6115143"/>
            <a:ext cx="3868728" cy="40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287" idx="1"/>
            <a:endCxn id="136" idx="3"/>
          </p:cNvCxnSpPr>
          <p:nvPr/>
        </p:nvCxnSpPr>
        <p:spPr>
          <a:xfrm flipH="1" flipV="1">
            <a:off x="6510744" y="2400929"/>
            <a:ext cx="1413517" cy="83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105" idx="1"/>
            <a:endCxn id="135" idx="3"/>
          </p:cNvCxnSpPr>
          <p:nvPr/>
        </p:nvCxnSpPr>
        <p:spPr>
          <a:xfrm flipH="1" flipV="1">
            <a:off x="6510744" y="1715285"/>
            <a:ext cx="1413517" cy="56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4" idx="3"/>
          </p:cNvCxnSpPr>
          <p:nvPr/>
        </p:nvCxnSpPr>
        <p:spPr>
          <a:xfrm flipH="1">
            <a:off x="4055533" y="375674"/>
            <a:ext cx="3868728" cy="4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89986B8B-B851-49EA-BE61-F97E9FD46851}"/>
              </a:ext>
            </a:extLst>
          </p:cNvPr>
          <p:cNvCxnSpPr>
            <a:stCxn id="96" idx="1"/>
            <a:endCxn id="146" idx="3"/>
          </p:cNvCxnSpPr>
          <p:nvPr/>
        </p:nvCxnSpPr>
        <p:spPr>
          <a:xfrm flipH="1">
            <a:off x="4055533" y="375674"/>
            <a:ext cx="3868728" cy="60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4" idx="1"/>
          </p:cNvCxnSpPr>
          <p:nvPr/>
        </p:nvCxnSpPr>
        <p:spPr>
          <a:xfrm flipV="1">
            <a:off x="957867" y="425603"/>
            <a:ext cx="878040" cy="280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146" idx="1"/>
          </p:cNvCxnSpPr>
          <p:nvPr/>
        </p:nvCxnSpPr>
        <p:spPr>
          <a:xfrm flipV="1">
            <a:off x="957867" y="979317"/>
            <a:ext cx="878040" cy="225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46" idx="1"/>
          </p:cNvCxnSpPr>
          <p:nvPr/>
        </p:nvCxnSpPr>
        <p:spPr>
          <a:xfrm flipV="1">
            <a:off x="957867" y="1533031"/>
            <a:ext cx="878040" cy="1698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35063CF-0BE5-4174-A7B5-34F632784F0C}"/>
              </a:ext>
            </a:extLst>
          </p:cNvPr>
          <p:cNvCxnSpPr>
            <a:cxnSpLocks/>
            <a:stCxn id="54" idx="3"/>
            <a:endCxn id="230" idx="1"/>
          </p:cNvCxnSpPr>
          <p:nvPr/>
        </p:nvCxnSpPr>
        <p:spPr>
          <a:xfrm flipV="1">
            <a:off x="957867" y="2086745"/>
            <a:ext cx="878040" cy="114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4" idx="1"/>
          </p:cNvCxnSpPr>
          <p:nvPr/>
        </p:nvCxnSpPr>
        <p:spPr>
          <a:xfrm>
            <a:off x="957867" y="3231325"/>
            <a:ext cx="878040" cy="328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32" idx="1"/>
          </p:cNvCxnSpPr>
          <p:nvPr/>
        </p:nvCxnSpPr>
        <p:spPr>
          <a:xfrm>
            <a:off x="957867" y="3231325"/>
            <a:ext cx="878040" cy="2177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17" idx="1"/>
          </p:cNvCxnSpPr>
          <p:nvPr/>
        </p:nvCxnSpPr>
        <p:spPr>
          <a:xfrm>
            <a:off x="957867" y="3231325"/>
            <a:ext cx="878040" cy="162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9BAA9AE0-8263-4AD7-8D96-4564D0DF4032}"/>
              </a:ext>
            </a:extLst>
          </p:cNvPr>
          <p:cNvCxnSpPr>
            <a:stCxn id="54" idx="3"/>
            <a:endCxn id="256" idx="1"/>
          </p:cNvCxnSpPr>
          <p:nvPr/>
        </p:nvCxnSpPr>
        <p:spPr>
          <a:xfrm>
            <a:off x="957867" y="3231325"/>
            <a:ext cx="878040" cy="10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91" y="263611"/>
            <a:ext cx="8044557" cy="43578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25" y="4823807"/>
            <a:ext cx="5811061" cy="2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25" y="5240964"/>
            <a:ext cx="490606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78914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검색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키워드 검색시 해당 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개인정보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ko-KR" altLang="en-US" sz="1200" dirty="0"/>
                        <a:t>클릭시 가입일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휴대폰 번호 등 개인정보 출력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상품목록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숫자 표시</a:t>
                      </a:r>
                      <a:endParaRPr lang="en-US" altLang="ko-KR" sz="1200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사용 상품 리스트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등급 변경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클릭시 </a:t>
                      </a:r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5</a:t>
                      </a:r>
                      <a:r>
                        <a:rPr lang="ko-KR" altLang="en-US" sz="1200" dirty="0"/>
                        <a:t>일정지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정상전환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334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altLang="ko-KR" sz="1500" dirty="0"/>
                        <a:t>6</a:t>
                      </a:r>
                      <a:endParaRPr sz="1500" dirty="0"/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sz="1500" dirty="0"/>
                        <a:t>쿠폰</a:t>
                      </a:r>
                      <a:endParaRPr lang="en-US" altLang="ko-KR" sz="1500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버튼 클릭시 사용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보유 쿠폰 리스트 팝업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1891574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457202" y="1608932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회원 정보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6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411068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8776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3426955751"/>
                    </a:ext>
                  </a:extLst>
                </a:gridCol>
                <a:gridCol w="810735">
                  <a:extLst>
                    <a:ext uri="{9D8B030D-6E8A-4147-A177-3AD203B41FA5}">
                      <a16:colId xmlns="" xmlns:a16="http://schemas.microsoft.com/office/drawing/2014/main" val="152222060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3" name="Table 4">
            <a:extLst>
              <a:ext uri="{FF2B5EF4-FFF2-40B4-BE49-F238E27FC236}">
                <a16:creationId xmlns="" xmlns:a16="http://schemas.microsoft.com/office/drawing/2014/main" id="{E8DA82EE-D39A-4102-A5ED-02585A10E4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42" name="Google Shape;173;g7c553259d1_0_81">
            <a:extLst>
              <a:ext uri="{FF2B5EF4-FFF2-40B4-BE49-F238E27FC236}">
                <a16:creationId xmlns="" xmlns:a16="http://schemas.microsoft.com/office/drawing/2014/main" id="{E072B2D2-2293-49E7-A191-71485C34A82F}"/>
              </a:ext>
            </a:extLst>
          </p:cNvPr>
          <p:cNvSpPr/>
          <p:nvPr/>
        </p:nvSpPr>
        <p:spPr>
          <a:xfrm>
            <a:off x="5672806" y="192944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A071C0AD-04F5-4FE3-B8A2-E67A872CD1E0}"/>
              </a:ext>
            </a:extLst>
          </p:cNvPr>
          <p:cNvSpPr/>
          <p:nvPr/>
        </p:nvSpPr>
        <p:spPr>
          <a:xfrm>
            <a:off x="2486388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C7323A0C-50DC-4FFA-85BA-6A7DFFBCF633}"/>
              </a:ext>
            </a:extLst>
          </p:cNvPr>
          <p:cNvSpPr/>
          <p:nvPr/>
        </p:nvSpPr>
        <p:spPr>
          <a:xfrm>
            <a:off x="3762913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173;g7c553259d1_0_81">
            <a:extLst>
              <a:ext uri="{FF2B5EF4-FFF2-40B4-BE49-F238E27FC236}">
                <a16:creationId xmlns="" xmlns:a16="http://schemas.microsoft.com/office/drawing/2014/main" id="{0A539492-3A6A-4D76-AA76-4D3AF6986DCD}"/>
              </a:ext>
            </a:extLst>
          </p:cNvPr>
          <p:cNvSpPr/>
          <p:nvPr/>
        </p:nvSpPr>
        <p:spPr>
          <a:xfrm>
            <a:off x="4619989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173;g7c553259d1_0_81">
            <a:extLst>
              <a:ext uri="{FF2B5EF4-FFF2-40B4-BE49-F238E27FC236}">
                <a16:creationId xmlns="" xmlns:a16="http://schemas.microsoft.com/office/drawing/2014/main" id="{E6D68F75-9E5A-49DC-B7E1-370686627CA5}"/>
              </a:ext>
            </a:extLst>
          </p:cNvPr>
          <p:cNvSpPr/>
          <p:nvPr/>
        </p:nvSpPr>
        <p:spPr>
          <a:xfrm>
            <a:off x="5384641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173;g7c553259d1_0_81">
            <a:extLst>
              <a:ext uri="{FF2B5EF4-FFF2-40B4-BE49-F238E27FC236}">
                <a16:creationId xmlns="" xmlns:a16="http://schemas.microsoft.com/office/drawing/2014/main" id="{C41E0A7E-5C69-4EDC-9F7E-1F09E64678B4}"/>
              </a:ext>
            </a:extLst>
          </p:cNvPr>
          <p:cNvSpPr/>
          <p:nvPr/>
        </p:nvSpPr>
        <p:spPr>
          <a:xfrm>
            <a:off x="6090367" y="287367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502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0" y="502508"/>
            <a:ext cx="8826827" cy="47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4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53" y="148280"/>
            <a:ext cx="7732584" cy="43495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92" y="5286774"/>
            <a:ext cx="9242854" cy="13078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82" y="4792290"/>
            <a:ext cx="2400635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" y="1496827"/>
            <a:ext cx="3437261" cy="28774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389498" y="1492029"/>
            <a:ext cx="2983367" cy="3835515"/>
            <a:chOff x="4768438" y="925955"/>
            <a:chExt cx="2731181" cy="351424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438" y="925955"/>
              <a:ext cx="2519497" cy="12848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438" y="1416909"/>
              <a:ext cx="2731181" cy="302328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358" y="1492029"/>
            <a:ext cx="3367659" cy="3840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1492" y="481913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userinfo.jsp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40962" y="5498762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Userinfo_db.java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8327" y="5498762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P4MEMBER.java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84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2506011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제공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사용 버튼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둘중 하나만 선택 가능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글제목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sz="1200" dirty="0"/>
                        <a:t>클릭시 해당 상품 페이지로 이동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err="1"/>
                        <a:t>화면코드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상품목록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1" name="Table 4">
            <a:extLst>
              <a:ext uri="{FF2B5EF4-FFF2-40B4-BE49-F238E27FC236}">
                <a16:creationId xmlns="" xmlns:a16="http://schemas.microsoft.com/office/drawing/2014/main" id="{846B58C4-5B0F-481A-8F9F-4B91DFB016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C29FEE48-2818-4E2E-A544-6E909094202B}"/>
              </a:ext>
            </a:extLst>
          </p:cNvPr>
          <p:cNvSpPr/>
          <p:nvPr/>
        </p:nvSpPr>
        <p:spPr>
          <a:xfrm>
            <a:off x="131601" y="1302543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DE69B9A-037F-4552-B8FE-643A09783521}"/>
              </a:ext>
            </a:extLst>
          </p:cNvPr>
          <p:cNvGrpSpPr/>
          <p:nvPr/>
        </p:nvGrpSpPr>
        <p:grpSpPr>
          <a:xfrm>
            <a:off x="1126983" y="3275528"/>
            <a:ext cx="140732" cy="140732"/>
            <a:chOff x="2661920" y="3667884"/>
            <a:chExt cx="301670" cy="301670"/>
          </a:xfrm>
        </p:grpSpPr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12AF56CA-3D8A-41E1-93C6-DF0825D7A34F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="" xmlns:a16="http://schemas.microsoft.com/office/drawing/2014/main" id="{A29A7E33-7C29-4498-8F97-A1EF59356C63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819034" y="2503301"/>
            <a:ext cx="6536806" cy="35188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상품목록</a:t>
            </a: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</a:p>
          <a:p>
            <a:pPr>
              <a:defRPr sz="1500"/>
            </a:pPr>
            <a:r>
              <a:rPr lang="en-US" altLang="ko-KR" sz="1200" dirty="0"/>
              <a:t>        </a:t>
            </a:r>
            <a:r>
              <a:rPr lang="ko-KR" altLang="en-US" sz="1200" dirty="0"/>
              <a:t>제공      사용</a:t>
            </a:r>
            <a:endParaRPr lang="en-US" altLang="ko-KR" sz="1200" dirty="0"/>
          </a:p>
          <a:p>
            <a:pPr>
              <a:defRPr sz="1500"/>
            </a:pPr>
            <a:endParaRPr lang="en-US" altLang="ko-KR" dirty="0"/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F4830948-D16D-464F-A30D-7D739C07C159}"/>
              </a:ext>
            </a:extLst>
          </p:cNvPr>
          <p:cNvSpPr/>
          <p:nvPr/>
        </p:nvSpPr>
        <p:spPr>
          <a:xfrm>
            <a:off x="1771686" y="3263965"/>
            <a:ext cx="140732" cy="1407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Table 2">
            <a:extLst>
              <a:ext uri="{FF2B5EF4-FFF2-40B4-BE49-F238E27FC236}">
                <a16:creationId xmlns="" xmlns:a16="http://schemas.microsoft.com/office/drawing/2014/main" id="{F8A98F5A-FADD-4C50-A9CF-186F1A8BDB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84025" y="3840487"/>
          <a:ext cx="6016310" cy="127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09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783840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95937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거래상태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5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공기청정기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미세먼지를 대비해 공기청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대여가능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쓰던 아이폰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결제완료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24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남성자켓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면접용 자켓만 빌려드려요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반납중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883A17EC-269C-4FE5-9D39-4150E7703F2E}"/>
              </a:ext>
            </a:extLst>
          </p:cNvPr>
          <p:cNvGrpSpPr/>
          <p:nvPr/>
        </p:nvGrpSpPr>
        <p:grpSpPr>
          <a:xfrm>
            <a:off x="1084025" y="3263965"/>
            <a:ext cx="140732" cy="140732"/>
            <a:chOff x="2661920" y="3667884"/>
            <a:chExt cx="301670" cy="301670"/>
          </a:xfrm>
        </p:grpSpPr>
        <p:sp>
          <p:nvSpPr>
            <p:cNvPr id="54" name="Oval 53">
              <a:extLst>
                <a:ext uri="{FF2B5EF4-FFF2-40B4-BE49-F238E27FC236}">
                  <a16:creationId xmlns="" xmlns:a16="http://schemas.microsoft.com/office/drawing/2014/main" id="{D11DDAE2-72D6-42C1-B891-E70BAE58E03E}"/>
                </a:ext>
              </a:extLst>
            </p:cNvPr>
            <p:cNvSpPr/>
            <p:nvPr/>
          </p:nvSpPr>
          <p:spPr>
            <a:xfrm>
              <a:off x="2661920" y="3667884"/>
              <a:ext cx="301670" cy="3016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B8B6955-CD4A-46E1-AD68-EBC8AD1D4655}"/>
                </a:ext>
              </a:extLst>
            </p:cNvPr>
            <p:cNvSpPr/>
            <p:nvPr/>
          </p:nvSpPr>
          <p:spPr>
            <a:xfrm>
              <a:off x="2743937" y="3729622"/>
              <a:ext cx="154805" cy="154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916FBDB3-F6C5-44A0-819F-434DC2AB3EDD}"/>
              </a:ext>
            </a:extLst>
          </p:cNvPr>
          <p:cNvSpPr/>
          <p:nvPr/>
        </p:nvSpPr>
        <p:spPr>
          <a:xfrm>
            <a:off x="2307997" y="3136931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173;g7c553259d1_0_81">
            <a:extLst>
              <a:ext uri="{FF2B5EF4-FFF2-40B4-BE49-F238E27FC236}">
                <a16:creationId xmlns="" xmlns:a16="http://schemas.microsoft.com/office/drawing/2014/main" id="{B4989413-243D-4ABA-9EE4-F23431D60867}"/>
              </a:ext>
            </a:extLst>
          </p:cNvPr>
          <p:cNvSpPr/>
          <p:nvPr/>
        </p:nvSpPr>
        <p:spPr>
          <a:xfrm>
            <a:off x="4829667" y="410692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573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11" y="189470"/>
            <a:ext cx="7559657" cy="42589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46" y="4959676"/>
            <a:ext cx="5409451" cy="1816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411" y="5300078"/>
            <a:ext cx="2622726" cy="758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0834" y="6217332"/>
            <a:ext cx="757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제공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110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등급선택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sz="1200" dirty="0"/>
                        <a:t>클릭시 등급리스트 드롭다운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/>
                        <a:t>화면명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등급변경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50" name="Table 4">
            <a:extLst>
              <a:ext uri="{FF2B5EF4-FFF2-40B4-BE49-F238E27FC236}">
                <a16:creationId xmlns="" xmlns:a16="http://schemas.microsoft.com/office/drawing/2014/main" id="{462CB2BF-7A21-4FC6-80E0-AE139F9BB1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2" name="직사각형 39">
            <a:extLst>
              <a:ext uri="{FF2B5EF4-FFF2-40B4-BE49-F238E27FC236}">
                <a16:creationId xmlns="" xmlns:a16="http://schemas.microsoft.com/office/drawing/2014/main" id="{0F306A4F-9ABC-4492-B9AB-25E57F045B98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1C5D1C7-CDB5-431B-8FAD-EB4F246D49DA}"/>
              </a:ext>
            </a:extLst>
          </p:cNvPr>
          <p:cNvGrpSpPr/>
          <p:nvPr/>
        </p:nvGrpSpPr>
        <p:grpSpPr>
          <a:xfrm>
            <a:off x="2105229" y="2954232"/>
            <a:ext cx="3514276" cy="2158244"/>
            <a:chOff x="1968258" y="2563736"/>
            <a:chExt cx="3514276" cy="2158244"/>
          </a:xfrm>
        </p:grpSpPr>
        <p:sp>
          <p:nvSpPr>
            <p:cNvPr id="42" name="직사각형 39">
              <a:extLst>
                <a:ext uri="{FF2B5EF4-FFF2-40B4-BE49-F238E27FC236}">
                  <a16:creationId xmlns="" xmlns:a16="http://schemas.microsoft.com/office/drawing/2014/main" id="{D94076E1-5DDD-45B8-8863-F00D19A5ECDC}"/>
                </a:ext>
              </a:extLst>
            </p:cNvPr>
            <p:cNvSpPr/>
            <p:nvPr/>
          </p:nvSpPr>
          <p:spPr>
            <a:xfrm>
              <a:off x="1968258" y="2563736"/>
              <a:ext cx="3514276" cy="21582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t"/>
            <a:lstStyle/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r>
                <a:rPr lang="en-US" altLang="ko-KR" dirty="0"/>
                <a:t>    </a:t>
              </a:r>
              <a:r>
                <a:rPr lang="ko-KR" altLang="en-US" dirty="0"/>
                <a:t>회원 등급 변경</a:t>
              </a: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  <a:p>
              <a:pPr>
                <a:defRPr sz="1500"/>
              </a:pPr>
              <a:endParaRPr lang="en-US" altLang="ko-KR" dirty="0"/>
            </a:p>
          </p:txBody>
        </p:sp>
        <p:sp>
          <p:nvSpPr>
            <p:cNvPr id="46" name="직사각형 39">
              <a:extLst>
                <a:ext uri="{FF2B5EF4-FFF2-40B4-BE49-F238E27FC236}">
                  <a16:creationId xmlns="" xmlns:a16="http://schemas.microsoft.com/office/drawing/2014/main" id="{CDCD09DB-21E6-4C6B-8966-DAA5B1359E5F}"/>
                </a:ext>
              </a:extLst>
            </p:cNvPr>
            <p:cNvSpPr/>
            <p:nvPr/>
          </p:nvSpPr>
          <p:spPr>
            <a:xfrm>
              <a:off x="2882619" y="3566314"/>
              <a:ext cx="1689381" cy="30167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500"/>
              </a:pPr>
              <a:r>
                <a:rPr lang="ko-KR" altLang="en-US" sz="1200" dirty="0"/>
                <a:t>  등급 선택</a:t>
              </a:r>
              <a:endParaRPr lang="en-US" altLang="ko-KR" sz="1200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="" xmlns:a16="http://schemas.microsoft.com/office/drawing/2014/main" id="{DE81C5CA-E2C1-4E35-9B92-1264128262AF}"/>
                </a:ext>
              </a:extLst>
            </p:cNvPr>
            <p:cNvSpPr/>
            <p:nvPr/>
          </p:nvSpPr>
          <p:spPr>
            <a:xfrm rot="10800000">
              <a:off x="4307171" y="3642858"/>
              <a:ext cx="166085" cy="145327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Google Shape;173;g7c553259d1_0_81">
            <a:extLst>
              <a:ext uri="{FF2B5EF4-FFF2-40B4-BE49-F238E27FC236}">
                <a16:creationId xmlns="" xmlns:a16="http://schemas.microsoft.com/office/drawing/2014/main" id="{4C44E562-345E-49CF-876D-C82BDCC146B4}"/>
              </a:ext>
            </a:extLst>
          </p:cNvPr>
          <p:cNvSpPr/>
          <p:nvPr/>
        </p:nvSpPr>
        <p:spPr>
          <a:xfrm>
            <a:off x="4845658" y="3791754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531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5" y="107092"/>
            <a:ext cx="8699157" cy="48932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83" y="5126241"/>
            <a:ext cx="5858693" cy="266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74" y="5481784"/>
            <a:ext cx="4292139" cy="12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1326453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사용 쿠폰 리스트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사용처 클릭시 해당 상품 페이지로 이동</a:t>
                      </a:r>
                      <a:endParaRPr lang="en-US" altLang="ko-KR"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31601" y="1289959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1" y="115758"/>
          <a:ext cx="3313726" cy="822960"/>
        </p:xfrm>
        <a:graphic>
          <a:graphicData uri="http://schemas.openxmlformats.org/drawingml/2006/table">
            <a:tbl>
              <a:tblPr firstRow="1"/>
              <a:tblGrid>
                <a:gridCol w="16568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8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admin_w_sh_userInfo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사용쿠폰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351692" y="1556177"/>
            <a:ext cx="1266092" cy="338246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dirty="0"/>
              <a:t>회원 정보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459523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2474701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1435511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유서희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김현태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김용승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이형준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권기범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VVIP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최준범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385356"/>
            <a:ext cx="301670" cy="301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2888447"/>
            <a:ext cx="301670" cy="301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366214"/>
            <a:ext cx="301670" cy="301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3814684"/>
            <a:ext cx="301670" cy="3016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330435"/>
            <a:ext cx="301670" cy="3016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4779968"/>
            <a:ext cx="301670" cy="3016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253787"/>
            <a:ext cx="301670" cy="3016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36" y="5746464"/>
            <a:ext cx="301670" cy="301670"/>
          </a:xfrm>
          <a:prstGeom prst="rect">
            <a:avLst/>
          </a:prstGeom>
        </p:spPr>
      </p:pic>
      <p:graphicFrame>
        <p:nvGraphicFramePr>
          <p:cNvPr id="28" name="Table 4">
            <a:extLst>
              <a:ext uri="{FF2B5EF4-FFF2-40B4-BE49-F238E27FC236}">
                <a16:creationId xmlns="" xmlns:a16="http://schemas.microsoft.com/office/drawing/2014/main" id="{C4C8A0B9-8CA4-4D82-98DB-D5D237CA7791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="" xmlns:a16="http://schemas.microsoft.com/office/drawing/2014/main" id="{CC5D983D-9198-4E2A-88AB-AFD140D139B9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2915797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="" xmlns:a16="http://schemas.microsoft.com/office/drawing/2014/main" id="{0FB7652E-4410-4572-BEF9-2A5D4A43EE46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="" xmlns:a16="http://schemas.microsoft.com/office/drawing/2014/main" id="{8EF6E2E2-166C-4013-9CEB-0F878462C721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39356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2" name="Table 4">
            <a:extLst>
              <a:ext uri="{FF2B5EF4-FFF2-40B4-BE49-F238E27FC236}">
                <a16:creationId xmlns="" xmlns:a16="http://schemas.microsoft.com/office/drawing/2014/main" id="{2CD9446C-2CCB-4BEF-9FF0-89D2D30A444D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3" name="Table 4">
            <a:extLst>
              <a:ext uri="{FF2B5EF4-FFF2-40B4-BE49-F238E27FC236}">
                <a16:creationId xmlns="" xmlns:a16="http://schemas.microsoft.com/office/drawing/2014/main" id="{3BD8BCD8-977E-4D75-9D60-40DE3B9CD495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386798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4" name="Table 4">
            <a:extLst>
              <a:ext uri="{FF2B5EF4-FFF2-40B4-BE49-F238E27FC236}">
                <a16:creationId xmlns="" xmlns:a16="http://schemas.microsoft.com/office/drawing/2014/main" id="{BEC4B473-EB75-4CDF-A5C2-F9172FD5969B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="" xmlns:a16="http://schemas.microsoft.com/office/drawing/2014/main" id="{DA39C58A-3E01-4CE6-B1F7-BFE72CF6B65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342404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6" name="Table 4">
            <a:extLst>
              <a:ext uri="{FF2B5EF4-FFF2-40B4-BE49-F238E27FC236}">
                <a16:creationId xmlns="" xmlns:a16="http://schemas.microsoft.com/office/drawing/2014/main" id="{28D61F9D-83A2-41D6-8E32-43D1077259A9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7" name="Table 4">
            <a:extLst>
              <a:ext uri="{FF2B5EF4-FFF2-40B4-BE49-F238E27FC236}">
                <a16:creationId xmlns="" xmlns:a16="http://schemas.microsoft.com/office/drawing/2014/main" id="{9CFD3A2E-6085-4211-B371-F3DB39D60D36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4838156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8" name="Table 4">
            <a:extLst>
              <a:ext uri="{FF2B5EF4-FFF2-40B4-BE49-F238E27FC236}">
                <a16:creationId xmlns="" xmlns:a16="http://schemas.microsoft.com/office/drawing/2014/main" id="{133807E4-673E-418B-AC6A-F80F3EDD2142}"/>
              </a:ext>
            </a:extLst>
          </p:cNvPr>
          <p:cNvGraphicFramePr>
            <a:graphicFrameLocks noGrp="1"/>
          </p:cNvGraphicFramePr>
          <p:nvPr/>
        </p:nvGraphicFramePr>
        <p:xfrm>
          <a:off x="6393067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39" name="Table 4">
            <a:extLst>
              <a:ext uri="{FF2B5EF4-FFF2-40B4-BE49-F238E27FC236}">
                <a16:creationId xmlns="" xmlns:a16="http://schemas.microsoft.com/office/drawing/2014/main" id="{C8BEE462-A8C6-4015-A763-1A69294775FB}"/>
              </a:ext>
            </a:extLst>
          </p:cNvPr>
          <p:cNvGraphicFramePr>
            <a:graphicFrameLocks noGrp="1"/>
          </p:cNvGraphicFramePr>
          <p:nvPr/>
        </p:nvGraphicFramePr>
        <p:xfrm>
          <a:off x="7059634" y="5313990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0" name="Table 4">
            <a:extLst>
              <a:ext uri="{FF2B5EF4-FFF2-40B4-BE49-F238E27FC236}">
                <a16:creationId xmlns="" xmlns:a16="http://schemas.microsoft.com/office/drawing/2014/main" id="{7D34BE72-CED4-4804-A5A7-B5B6E9A7F307}"/>
              </a:ext>
            </a:extLst>
          </p:cNvPr>
          <p:cNvGraphicFramePr>
            <a:graphicFrameLocks noGrp="1"/>
          </p:cNvGraphicFramePr>
          <p:nvPr/>
        </p:nvGraphicFramePr>
        <p:xfrm>
          <a:off x="6409003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1" name="Table 4">
            <a:extLst>
              <a:ext uri="{FF2B5EF4-FFF2-40B4-BE49-F238E27FC236}">
                <a16:creationId xmlns="" xmlns:a16="http://schemas.microsoft.com/office/drawing/2014/main" id="{354DB7A2-E950-48F6-A6FE-D5DF42522514}"/>
              </a:ext>
            </a:extLst>
          </p:cNvPr>
          <p:cNvGraphicFramePr>
            <a:graphicFrameLocks noGrp="1"/>
          </p:cNvGraphicFramePr>
          <p:nvPr/>
        </p:nvGraphicFramePr>
        <p:xfrm>
          <a:off x="7075570" y="5747833"/>
          <a:ext cx="588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02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보유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graphicFrame>
        <p:nvGraphicFramePr>
          <p:cNvPr id="49" name="Table 4">
            <a:extLst>
              <a:ext uri="{FF2B5EF4-FFF2-40B4-BE49-F238E27FC236}">
                <a16:creationId xmlns="" xmlns:a16="http://schemas.microsoft.com/office/drawing/2014/main" id="{14615CCF-18BE-4CF4-B576-F680492D66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50" name="직사각형 39">
            <a:extLst>
              <a:ext uri="{FF2B5EF4-FFF2-40B4-BE49-F238E27FC236}">
                <a16:creationId xmlns="" xmlns:a16="http://schemas.microsoft.com/office/drawing/2014/main" id="{D8E51298-DA7B-4C8D-BF07-2C9BE5FC143D}"/>
              </a:ext>
            </a:extLst>
          </p:cNvPr>
          <p:cNvSpPr/>
          <p:nvPr/>
        </p:nvSpPr>
        <p:spPr>
          <a:xfrm>
            <a:off x="131601" y="1301554"/>
            <a:ext cx="8032096" cy="5349997"/>
          </a:xfrm>
          <a:prstGeom prst="rect">
            <a:avLst/>
          </a:prstGeom>
          <a:solidFill>
            <a:srgbClr val="969696">
              <a:alpha val="18039"/>
            </a:srgbClr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sp>
        <p:nvSpPr>
          <p:cNvPr id="42" name="직사각형 39">
            <a:extLst>
              <a:ext uri="{FF2B5EF4-FFF2-40B4-BE49-F238E27FC236}">
                <a16:creationId xmlns="" xmlns:a16="http://schemas.microsoft.com/office/drawing/2014/main" id="{D94076E1-5DDD-45B8-8863-F00D19A5ECDC}"/>
              </a:ext>
            </a:extLst>
          </p:cNvPr>
          <p:cNvSpPr/>
          <p:nvPr/>
        </p:nvSpPr>
        <p:spPr>
          <a:xfrm>
            <a:off x="1634289" y="2515596"/>
            <a:ext cx="5218452" cy="313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t"/>
          <a:lstStyle/>
          <a:p>
            <a:pPr>
              <a:defRPr sz="1500"/>
            </a:pPr>
            <a:endParaRPr lang="en-US" altLang="ko-KR" dirty="0"/>
          </a:p>
          <a:p>
            <a:pPr>
              <a:defRPr sz="1500"/>
            </a:pPr>
            <a:r>
              <a:rPr lang="en-US" altLang="ko-KR" dirty="0"/>
              <a:t>   </a:t>
            </a:r>
            <a:r>
              <a:rPr lang="ko-KR" altLang="en-US" dirty="0"/>
              <a:t>최준범님의</a:t>
            </a:r>
            <a:r>
              <a:rPr lang="en-US" altLang="ko-KR" dirty="0"/>
              <a:t> </a:t>
            </a:r>
            <a:r>
              <a:rPr lang="ko-KR" altLang="en-US" dirty="0"/>
              <a:t>사용쿠폰</a:t>
            </a:r>
            <a:endParaRPr lang="en-US" altLang="ko-KR" dirty="0"/>
          </a:p>
          <a:p>
            <a:pPr>
              <a:defRPr sz="1500"/>
            </a:pPr>
            <a:endParaRPr lang="en-US" altLang="ko-KR" dirty="0"/>
          </a:p>
        </p:txBody>
      </p:sp>
      <p:graphicFrame>
        <p:nvGraphicFramePr>
          <p:cNvPr id="43" name="Table 2">
            <a:extLst>
              <a:ext uri="{FF2B5EF4-FFF2-40B4-BE49-F238E27FC236}">
                <a16:creationId xmlns="" xmlns:a16="http://schemas.microsoft.com/office/drawing/2014/main" id="{B367CAC9-29A5-4744-9F3E-F189702434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76292" y="3588711"/>
          <a:ext cx="4534445" cy="120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11555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130335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</a:tblGrid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쿠폰명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생일축하쿠폰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가입축하쿠폰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2020-02-25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30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이벤트 지급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전자기기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2020-03-01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</a:tbl>
          </a:graphicData>
        </a:graphic>
      </p:graphicFrame>
      <p:sp>
        <p:nvSpPr>
          <p:cNvPr id="44" name="Google Shape;173;g7c553259d1_0_81">
            <a:extLst>
              <a:ext uri="{FF2B5EF4-FFF2-40B4-BE49-F238E27FC236}">
                <a16:creationId xmlns="" xmlns:a16="http://schemas.microsoft.com/office/drawing/2014/main" id="{14049286-0D4B-41E8-84D1-F39D8F6848B0}"/>
              </a:ext>
            </a:extLst>
          </p:cNvPr>
          <p:cNvSpPr/>
          <p:nvPr/>
        </p:nvSpPr>
        <p:spPr>
          <a:xfrm>
            <a:off x="1785671" y="3365695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85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요구사항정의서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06" y="181958"/>
            <a:ext cx="8192559" cy="4608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60" y="5043629"/>
            <a:ext cx="9669645" cy="4032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25" y="5769721"/>
            <a:ext cx="2510842" cy="66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5027753"/>
            <a:ext cx="8814815" cy="326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94" y="5511095"/>
            <a:ext cx="3305907" cy="11286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072" y="164065"/>
            <a:ext cx="8192559" cy="46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6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/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/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="" xmlns:a16="http://schemas.microsoft.com/office/drawing/2014/main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="" xmlns:a16="http://schemas.microsoft.com/office/drawing/2014/main" id="{F042947F-E2EA-4695-A5DB-FE7B15ACE7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="" xmlns:a16="http://schemas.microsoft.com/office/drawing/2014/main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="" xmlns:a16="http://schemas.microsoft.com/office/drawing/2014/main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="" xmlns:a16="http://schemas.microsoft.com/office/drawing/2014/main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="" xmlns:a16="http://schemas.microsoft.com/office/drawing/2014/main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="" xmlns:a16="http://schemas.microsoft.com/office/drawing/2014/main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="" xmlns:a16="http://schemas.microsoft.com/office/drawing/2014/main" id="{63C6EBD3-EE76-4A4E-A009-555C41B64A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="" xmlns:a16="http://schemas.microsoft.com/office/drawing/2014/main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="" xmlns:a16="http://schemas.microsoft.com/office/drawing/2014/main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="" xmlns:a16="http://schemas.microsoft.com/office/drawing/2014/main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="" xmlns:a16="http://schemas.microsoft.com/office/drawing/2014/main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20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34" y="955587"/>
            <a:ext cx="9577119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8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69" y="309644"/>
            <a:ext cx="4117154" cy="2861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02" y="3539910"/>
            <a:ext cx="4182287" cy="2747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24" y="309644"/>
            <a:ext cx="4506742" cy="59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1762" y="635137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/ DB</a:t>
            </a:r>
            <a:r>
              <a:rPr lang="ko-KR" altLang="en-US" dirty="0" smtClean="0"/>
              <a:t>모듈 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53016" y="102973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1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화면 </a:t>
            </a:r>
            <a:r>
              <a:rPr lang="ko-KR" altLang="en-US" dirty="0" smtClean="0">
                <a:solidFill>
                  <a:schemeClr val="bg1"/>
                </a:solidFill>
              </a:rPr>
              <a:t>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75978608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250313025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0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14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2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261"/>
            <a:ext cx="12199461" cy="614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1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7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85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50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2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99194306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6B9605B-91E5-4F5A-9D81-B635916AF51D}"/>
              </a:ext>
            </a:extLst>
          </p:cNvPr>
          <p:cNvSpPr/>
          <p:nvPr/>
        </p:nvSpPr>
        <p:spPr>
          <a:xfrm>
            <a:off x="1509195" y="181346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E21CDDF-8313-47A0-A7BF-E504F47BE1A8}"/>
              </a:ext>
            </a:extLst>
          </p:cNvPr>
          <p:cNvSpPr/>
          <p:nvPr/>
        </p:nvSpPr>
        <p:spPr>
          <a:xfrm>
            <a:off x="1534922" y="2375332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83DFAB-FA52-4117-A25D-87E61E2C8F04}"/>
              </a:ext>
            </a:extLst>
          </p:cNvPr>
          <p:cNvSpPr/>
          <p:nvPr/>
        </p:nvSpPr>
        <p:spPr>
          <a:xfrm>
            <a:off x="1848255" y="1344682"/>
            <a:ext cx="3424136" cy="5095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05DCEE-ACA1-442E-8E42-F2564E380827}"/>
              </a:ext>
            </a:extLst>
          </p:cNvPr>
          <p:cNvSpPr txBox="1"/>
          <p:nvPr/>
        </p:nvSpPr>
        <p:spPr>
          <a:xfrm>
            <a:off x="2918298" y="1444134"/>
            <a:ext cx="254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          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A8DA48-533F-467B-89FD-01650E130364}"/>
              </a:ext>
            </a:extLst>
          </p:cNvPr>
          <p:cNvSpPr txBox="1"/>
          <p:nvPr/>
        </p:nvSpPr>
        <p:spPr>
          <a:xfrm>
            <a:off x="1896893" y="1943739"/>
            <a:ext cx="332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ko-KR" altLang="en-US" sz="1200" dirty="0"/>
              <a:t>   </a:t>
            </a:r>
            <a:r>
              <a:rPr lang="en-US" altLang="ko-KR" sz="1200" dirty="0"/>
              <a:t>FAQ</a:t>
            </a:r>
            <a:r>
              <a:rPr lang="ko-KR" altLang="en-US" sz="1200" dirty="0" err="1"/>
              <a:t>및이용가이드</a:t>
            </a:r>
            <a:r>
              <a:rPr lang="ko-KR" altLang="en-US" sz="1200" dirty="0"/>
              <a:t>    </a:t>
            </a:r>
            <a:r>
              <a:rPr lang="en-US" altLang="ko-KR" sz="1200" dirty="0"/>
              <a:t>Q&amp;A(1:1</a:t>
            </a:r>
            <a:r>
              <a:rPr lang="ko-KR" altLang="en-US" sz="1200" dirty="0"/>
              <a:t>문의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2788A9E0-ED7F-468D-ABB0-16DAD77B0CC6}"/>
              </a:ext>
            </a:extLst>
          </p:cNvPr>
          <p:cNvCxnSpPr/>
          <p:nvPr/>
        </p:nvCxnSpPr>
        <p:spPr>
          <a:xfrm>
            <a:off x="1945533" y="2354092"/>
            <a:ext cx="31809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9884A6-7729-45DF-9986-66238BE2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2351011"/>
            <a:ext cx="3326860" cy="3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89707"/>
            <a:ext cx="3667125" cy="646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5325" y="1504950"/>
            <a:ext cx="4114800" cy="4752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05374" y="1535668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리스트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1027" name="Picture 3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2462213"/>
            <a:ext cx="6049962" cy="3438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411278762"/>
              </p:ext>
            </p:extLst>
          </p:nvPr>
        </p:nvGraphicFramePr>
        <p:xfrm>
          <a:off x="101786" y="12569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>
            <p:extLst>
              <p:ext uri="{D42A27DB-BD31-4B8C-83A1-F6EECF244321}">
                <p14:modId xmlns:p14="http://schemas.microsoft.com/office/powerpoint/2010/main" val="794886043"/>
              </p:ext>
            </p:extLst>
          </p:nvPr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>
            <p:extLst>
              <p:ext uri="{D42A27DB-BD31-4B8C-83A1-F6EECF244321}">
                <p14:modId xmlns:p14="http://schemas.microsoft.com/office/powerpoint/2010/main" val="3687602093"/>
              </p:ext>
            </p:extLst>
          </p:nvPr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084348"/>
              </p:ext>
            </p:extLst>
          </p:nvPr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9DB5524-6F5D-4B5E-B796-5A5F9C6F2FB5}"/>
              </a:ext>
            </a:extLst>
          </p:cNvPr>
          <p:cNvSpPr/>
          <p:nvPr/>
        </p:nvSpPr>
        <p:spPr>
          <a:xfrm>
            <a:off x="7268918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10D020A-1010-498C-B128-55B8BAC9540D}"/>
              </a:ext>
            </a:extLst>
          </p:cNvPr>
          <p:cNvSpPr/>
          <p:nvPr/>
        </p:nvSpPr>
        <p:spPr>
          <a:xfrm>
            <a:off x="555472" y="1757809"/>
            <a:ext cx="3550596" cy="398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tx1"/>
                </a:solidFill>
              </a:rPr>
              <a:t>검색창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807EF74-5DC5-4427-94BA-D2128CFDDBAE}"/>
              </a:ext>
            </a:extLst>
          </p:cNvPr>
          <p:cNvSpPr/>
          <p:nvPr/>
        </p:nvSpPr>
        <p:spPr>
          <a:xfrm>
            <a:off x="4340472" y="1757809"/>
            <a:ext cx="943583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C96BEF5-86B0-4CAA-AA93-B0F956B78313}"/>
              </a:ext>
            </a:extLst>
          </p:cNvPr>
          <p:cNvSpPr/>
          <p:nvPr/>
        </p:nvSpPr>
        <p:spPr>
          <a:xfrm>
            <a:off x="5934328" y="1757809"/>
            <a:ext cx="1100186" cy="398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공지사항등록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45451E7-45F4-4D10-8D7D-0AF14185789A}"/>
              </a:ext>
            </a:extLst>
          </p:cNvPr>
          <p:cNvSpPr/>
          <p:nvPr/>
        </p:nvSpPr>
        <p:spPr>
          <a:xfrm>
            <a:off x="327812" y="2257030"/>
            <a:ext cx="8025319" cy="3608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54A6464-2E0C-451F-B3EF-5932F9E1C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4547"/>
              </p:ext>
            </p:extLst>
          </p:nvPr>
        </p:nvGraphicFramePr>
        <p:xfrm>
          <a:off x="3055264" y="5992222"/>
          <a:ext cx="2228791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212">
                  <a:extLst>
                    <a:ext uri="{9D8B030D-6E8A-4147-A177-3AD203B41FA5}">
                      <a16:colId xmlns:a16="http://schemas.microsoft.com/office/drawing/2014/main" xmlns="" val="3113343691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3177109956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2655289953"/>
                    </a:ext>
                  </a:extLst>
                </a:gridCol>
                <a:gridCol w="456212">
                  <a:extLst>
                    <a:ext uri="{9D8B030D-6E8A-4147-A177-3AD203B41FA5}">
                      <a16:colId xmlns:a16="http://schemas.microsoft.com/office/drawing/2014/main" xmlns="" val="434534098"/>
                    </a:ext>
                  </a:extLst>
                </a:gridCol>
                <a:gridCol w="403943">
                  <a:extLst>
                    <a:ext uri="{9D8B030D-6E8A-4147-A177-3AD203B41FA5}">
                      <a16:colId xmlns:a16="http://schemas.microsoft.com/office/drawing/2014/main" xmlns="" val="1159567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390933"/>
                  </a:ext>
                </a:extLst>
              </a:tr>
            </a:tbl>
          </a:graphicData>
        </a:graphic>
      </p:graphicFrame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xmlns="" id="{BDCC0196-5838-4857-9EB0-02732BB9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74942"/>
              </p:ext>
            </p:extLst>
          </p:nvPr>
        </p:nvGraphicFramePr>
        <p:xfrm>
          <a:off x="456591" y="2380724"/>
          <a:ext cx="7755910" cy="328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91">
                  <a:extLst>
                    <a:ext uri="{9D8B030D-6E8A-4147-A177-3AD203B41FA5}">
                      <a16:colId xmlns:a16="http://schemas.microsoft.com/office/drawing/2014/main" xmlns="" val="2603646750"/>
                    </a:ext>
                  </a:extLst>
                </a:gridCol>
                <a:gridCol w="775591">
                  <a:extLst>
                    <a:ext uri="{9D8B030D-6E8A-4147-A177-3AD203B41FA5}">
                      <a16:colId xmlns:a16="http://schemas.microsoft.com/office/drawing/2014/main" xmlns="" val="2740705927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933755592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2806331774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676276655"/>
                    </a:ext>
                  </a:extLst>
                </a:gridCol>
                <a:gridCol w="1551182">
                  <a:extLst>
                    <a:ext uri="{9D8B030D-6E8A-4147-A177-3AD203B41FA5}">
                      <a16:colId xmlns:a16="http://schemas.microsoft.com/office/drawing/2014/main" xmlns="" val="310630527"/>
                    </a:ext>
                  </a:extLst>
                </a:gridCol>
              </a:tblGrid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전체선택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게재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글쓴이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9485222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코로나관련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2020-02-22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4839229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설연휴관련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2020-01-28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1808407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서비스 오류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7293715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배송 지연관련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2020-01-01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관리자</a:t>
                      </a:r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8586831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7258770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04088"/>
                  </a:ext>
                </a:extLst>
              </a:tr>
              <a:tr h="404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782823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FF7AC18-C9EA-49ED-9B61-A8F5A2F82488}"/>
              </a:ext>
            </a:extLst>
          </p:cNvPr>
          <p:cNvSpPr/>
          <p:nvPr/>
        </p:nvSpPr>
        <p:spPr>
          <a:xfrm>
            <a:off x="327812" y="1482740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ACB6D91-2765-4324-AF2D-28FE35894405}"/>
              </a:ext>
            </a:extLst>
          </p:cNvPr>
          <p:cNvSpPr/>
          <p:nvPr/>
        </p:nvSpPr>
        <p:spPr>
          <a:xfrm>
            <a:off x="327812" y="2266194"/>
            <a:ext cx="326266" cy="297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821574960"/>
              </p:ext>
            </p:extLst>
          </p:nvPr>
        </p:nvGraphicFramePr>
        <p:xfrm>
          <a:off x="101786" y="125699"/>
          <a:ext cx="4132284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29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93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 등록 및 </a:t>
                      </a:r>
                      <a:r>
                        <a:rPr lang="ko-KR" altLang="en-US" sz="1500" b="0" u="none" strike="noStrike" cap="none" dirty="0" err="1">
                          <a:solidFill>
                            <a:schemeClr val="dk1"/>
                          </a:solidFill>
                        </a:rPr>
                        <a:t>수정폼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27922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170268" y="20734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13564" y="846652"/>
          <a:ext cx="2952330" cy="1889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검색기능으로 특정 키워드 공지사항 검색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공지사항 등록 및 삭제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공지사항의 리스트로 수정 버튼을 눌러서 수정 가능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 err="1"/>
                        <a:t>페이지네이션으로</a:t>
                      </a:r>
                      <a:r>
                        <a:rPr lang="ko-KR" altLang="en-US" sz="1300" b="0" u="none" strike="noStrike" cap="none" dirty="0"/>
                        <a:t> 다른 페이지 이동 가능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5AA04D-F67E-4F12-8991-144DB9A760AD}"/>
              </a:ext>
            </a:extLst>
          </p:cNvPr>
          <p:cNvSpPr/>
          <p:nvPr/>
        </p:nvSpPr>
        <p:spPr>
          <a:xfrm flipH="1" flipV="1">
            <a:off x="101785" y="1277909"/>
            <a:ext cx="8477375" cy="522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2184DFF-16F8-4E4D-B353-458EDA190593}"/>
              </a:ext>
            </a:extLst>
          </p:cNvPr>
          <p:cNvSpPr/>
          <p:nvPr/>
        </p:nvSpPr>
        <p:spPr>
          <a:xfrm>
            <a:off x="1499152" y="1528252"/>
            <a:ext cx="5469835" cy="4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D188DE-762F-466E-82CC-11B016688CA6}"/>
              </a:ext>
            </a:extLst>
          </p:cNvPr>
          <p:cNvSpPr txBox="1"/>
          <p:nvPr/>
        </p:nvSpPr>
        <p:spPr>
          <a:xfrm>
            <a:off x="813352" y="15680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55F1226-1BEE-4EEE-9882-B5DCA4FC8173}"/>
              </a:ext>
            </a:extLst>
          </p:cNvPr>
          <p:cNvSpPr/>
          <p:nvPr/>
        </p:nvSpPr>
        <p:spPr>
          <a:xfrm>
            <a:off x="1499151" y="2291082"/>
            <a:ext cx="5469835" cy="2062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3E706CD-AFF5-43D2-9F8B-58698AB83B32}"/>
              </a:ext>
            </a:extLst>
          </p:cNvPr>
          <p:cNvSpPr txBox="1"/>
          <p:nvPr/>
        </p:nvSpPr>
        <p:spPr>
          <a:xfrm>
            <a:off x="813351" y="22936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AA80A65-62DE-45FB-8E7E-DAE0EA29C38A}"/>
              </a:ext>
            </a:extLst>
          </p:cNvPr>
          <p:cNvSpPr/>
          <p:nvPr/>
        </p:nvSpPr>
        <p:spPr>
          <a:xfrm>
            <a:off x="1476880" y="4545400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업로드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8807293-5279-4839-A76F-9017A15F3F48}"/>
              </a:ext>
            </a:extLst>
          </p:cNvPr>
          <p:cNvSpPr txBox="1"/>
          <p:nvPr/>
        </p:nvSpPr>
        <p:spPr>
          <a:xfrm>
            <a:off x="576470" y="4545400"/>
            <a:ext cx="90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5B85035-9734-4D41-8DAB-7D1C4AD1C76F}"/>
              </a:ext>
            </a:extLst>
          </p:cNvPr>
          <p:cNvSpPr/>
          <p:nvPr/>
        </p:nvSpPr>
        <p:spPr>
          <a:xfrm>
            <a:off x="3554159" y="5594832"/>
            <a:ext cx="11768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등록하기</a:t>
            </a:r>
          </a:p>
        </p:txBody>
      </p:sp>
    </p:spTree>
    <p:extLst>
      <p:ext uri="{BB962C8B-B14F-4D97-AF65-F5344CB8AC3E}">
        <p14:creationId xmlns:p14="http://schemas.microsoft.com/office/powerpoint/2010/main" val="223013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56"/>
            <a:ext cx="12185924" cy="628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9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-033\Desktop\공지사항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5" y="426941"/>
            <a:ext cx="11830175" cy="600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171950"/>
            <a:ext cx="2076450" cy="1609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관리자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228600"/>
            <a:ext cx="11103022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10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관리자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233614"/>
            <a:ext cx="9221240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199" y="400050"/>
            <a:ext cx="9220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특성을 사용하지 않고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조건문을</a:t>
            </a:r>
            <a:r>
              <a:rPr lang="ko-KR" altLang="en-US" dirty="0" smtClean="0"/>
              <a:t> 활용 </a:t>
            </a:r>
            <a:r>
              <a:rPr lang="en-US" altLang="ko-KR" dirty="0" err="1" smtClean="0"/>
              <a:t>getParameter</a:t>
            </a:r>
            <a:r>
              <a:rPr lang="en-US" altLang="ko-KR" dirty="0" smtClean="0"/>
              <a:t>(“type”) == “modal”</a:t>
            </a:r>
            <a:r>
              <a:rPr lang="ko-KR" altLang="en-US" dirty="0" smtClean="0"/>
              <a:t>인 경우만 해당 </a:t>
            </a:r>
            <a:r>
              <a:rPr lang="en-US" altLang="ko-KR" dirty="0" smtClean="0"/>
              <a:t>html tag</a:t>
            </a:r>
            <a:r>
              <a:rPr lang="ko-KR" altLang="en-US" dirty="0" smtClean="0"/>
              <a:t>를 로딩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698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관리자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09663"/>
            <a:ext cx="8031629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4899" y="533400"/>
            <a:ext cx="803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등록하기를 누른 경우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등록이후</a:t>
            </a:r>
            <a:r>
              <a:rPr lang="ko-KR" altLang="en-US" dirty="0" smtClean="0"/>
              <a:t> 중복 등록을 방지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76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관리자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47750"/>
            <a:ext cx="49434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zen-033\Desktop\공지사항관리자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1143000"/>
            <a:ext cx="490537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4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관리자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1219199"/>
            <a:ext cx="9945742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8274" y="734973"/>
            <a:ext cx="825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완료되면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등록된 것을 바로 확인할 수 있도록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22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관리자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4" y="1238250"/>
            <a:ext cx="5438775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zen-033\Desktop\공지사항관리자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4" y="2928938"/>
            <a:ext cx="7088046" cy="19192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7263" y="70639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등록하기 </a:t>
            </a:r>
            <a:r>
              <a:rPr lang="ko-KR" altLang="en-US" dirty="0" err="1" smtClean="0"/>
              <a:t>팝업창</a:t>
            </a:r>
            <a:r>
              <a:rPr lang="en-US" altLang="ko-KR" dirty="0"/>
              <a:t> </a:t>
            </a:r>
            <a:r>
              <a:rPr lang="en-US" altLang="ko-KR" dirty="0" smtClean="0"/>
              <a:t>JSP</a:t>
            </a:r>
            <a:r>
              <a:rPr lang="ko-KR" altLang="en-US" dirty="0" smtClean="0"/>
              <a:t>내부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199" y="1282184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데이터접근객체</a:t>
            </a:r>
            <a:r>
              <a:rPr lang="en-US" altLang="ko-KR" dirty="0" smtClean="0"/>
              <a:t>(DAO)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insert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4349" y="3101459"/>
            <a:ext cx="3409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등록이 완료된 경우</a:t>
            </a:r>
            <a:endParaRPr lang="en-US" altLang="ko-KR" dirty="0" smtClean="0"/>
          </a:p>
          <a:p>
            <a:r>
              <a:rPr lang="ko-KR" altLang="en-US" dirty="0" smtClean="0"/>
              <a:t>등록이 완료되었다는 메시지를 띄우고 해당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종료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팝업창을</a:t>
            </a:r>
            <a:r>
              <a:rPr lang="ko-KR" altLang="en-US" dirty="0" smtClean="0"/>
              <a:t> 부른 창을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3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zen-033\Desktop\공지사항관리자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828674"/>
            <a:ext cx="9548813" cy="558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0675" y="419100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업데이트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44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zen-033\Desktop\공지사항관리자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" y="380999"/>
            <a:ext cx="10450614" cy="6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zen-033\Desktop\공지사항관리자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728788"/>
            <a:ext cx="493395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0" y="485774"/>
            <a:ext cx="97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버튼을 누를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공지사항의 </a:t>
            </a:r>
            <a:r>
              <a:rPr lang="en-US" altLang="ko-KR" dirty="0" err="1" smtClean="0"/>
              <a:t>code_number</a:t>
            </a:r>
            <a:r>
              <a:rPr lang="ko-KR" altLang="en-US" dirty="0" smtClean="0"/>
              <a:t>를 전달하여 </a:t>
            </a:r>
            <a:r>
              <a:rPr lang="ko-KR" altLang="en-US" dirty="0" err="1" smtClean="0"/>
              <a:t>팝업창에</a:t>
            </a:r>
            <a:r>
              <a:rPr lang="ko-KR" altLang="en-US" dirty="0" smtClean="0"/>
              <a:t> 기존 내용 로딩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작성이후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submit -&gt; </a:t>
            </a:r>
            <a:r>
              <a:rPr lang="ko-KR" altLang="en-US" dirty="0" smtClean="0"/>
              <a:t>해당 내용 </a:t>
            </a:r>
            <a:r>
              <a:rPr lang="en-US" altLang="ko-KR" dirty="0" smtClean="0"/>
              <a:t>update -&gt;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종료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부모창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리로딩</a:t>
            </a:r>
            <a:endParaRPr lang="ko-KR" altLang="en-US" dirty="0"/>
          </a:p>
        </p:txBody>
      </p:sp>
      <p:pic>
        <p:nvPicPr>
          <p:cNvPr id="11266" name="Picture 2" descr="C:\Users\ezen-033\Desktop\공지사항관리자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447800"/>
            <a:ext cx="9498012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3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4516</Words>
  <Application>Microsoft Office PowerPoint</Application>
  <PresentationFormat>사용자 지정</PresentationFormat>
  <Paragraphs>2139</Paragraphs>
  <Slides>163</Slides>
  <Notes>56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163</vt:i4>
      </vt:variant>
    </vt:vector>
  </HeadingPairs>
  <TitlesOfParts>
    <vt:vector size="164" baseType="lpstr">
      <vt:lpstr>Office 테마</vt:lpstr>
      <vt:lpstr>ZENTAL</vt:lpstr>
      <vt:lpstr>PowerPoint 프레젠테이션</vt:lpstr>
      <vt:lpstr>화면설계서</vt:lpstr>
      <vt:lpstr>ZENTAL이란?</vt:lpstr>
      <vt:lpstr>화면설계서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마지막 FeedBack</vt:lpstr>
      <vt:lpstr>감사합니다 :^)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45</cp:revision>
  <dcterms:created xsi:type="dcterms:W3CDTF">2020-03-05T07:09:16Z</dcterms:created>
  <dcterms:modified xsi:type="dcterms:W3CDTF">2020-03-27T02:32:50Z</dcterms:modified>
</cp:coreProperties>
</file>